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106"/>
  </p:notesMasterIdLst>
  <p:sldIdLst>
    <p:sldId id="256" r:id="rId2"/>
    <p:sldId id="262" r:id="rId3"/>
    <p:sldId id="271" r:id="rId4"/>
    <p:sldId id="393" r:id="rId5"/>
    <p:sldId id="403" r:id="rId6"/>
    <p:sldId id="404" r:id="rId7"/>
    <p:sldId id="394" r:id="rId8"/>
    <p:sldId id="395" r:id="rId9"/>
    <p:sldId id="344" r:id="rId10"/>
    <p:sldId id="345" r:id="rId11"/>
    <p:sldId id="958" r:id="rId12"/>
    <p:sldId id="392" r:id="rId13"/>
    <p:sldId id="387" r:id="rId14"/>
    <p:sldId id="957" r:id="rId15"/>
    <p:sldId id="388" r:id="rId16"/>
    <p:sldId id="960" r:id="rId17"/>
    <p:sldId id="963" r:id="rId18"/>
    <p:sldId id="965" r:id="rId19"/>
    <p:sldId id="964" r:id="rId20"/>
    <p:sldId id="966" r:id="rId21"/>
    <p:sldId id="967" r:id="rId22"/>
    <p:sldId id="343" r:id="rId23"/>
    <p:sldId id="273" r:id="rId24"/>
    <p:sldId id="346" r:id="rId25"/>
    <p:sldId id="266" r:id="rId26"/>
    <p:sldId id="267" r:id="rId27"/>
    <p:sldId id="268" r:id="rId28"/>
    <p:sldId id="275" r:id="rId29"/>
    <p:sldId id="264" r:id="rId30"/>
    <p:sldId id="397" r:id="rId31"/>
    <p:sldId id="398" r:id="rId32"/>
    <p:sldId id="263" r:id="rId33"/>
    <p:sldId id="265" r:id="rId34"/>
    <p:sldId id="261" r:id="rId35"/>
    <p:sldId id="274" r:id="rId36"/>
    <p:sldId id="399" r:id="rId37"/>
    <p:sldId id="400" r:id="rId38"/>
    <p:sldId id="401" r:id="rId39"/>
    <p:sldId id="405" r:id="rId40"/>
    <p:sldId id="269" r:id="rId41"/>
    <p:sldId id="389" r:id="rId42"/>
    <p:sldId id="402" r:id="rId43"/>
    <p:sldId id="390" r:id="rId44"/>
    <p:sldId id="391" r:id="rId45"/>
    <p:sldId id="409" r:id="rId46"/>
    <p:sldId id="406" r:id="rId47"/>
    <p:sldId id="350" r:id="rId48"/>
    <p:sldId id="968" r:id="rId49"/>
    <p:sldId id="347" r:id="rId50"/>
    <p:sldId id="423" r:id="rId51"/>
    <p:sldId id="424" r:id="rId52"/>
    <p:sldId id="417" r:id="rId53"/>
    <p:sldId id="418" r:id="rId54"/>
    <p:sldId id="386" r:id="rId55"/>
    <p:sldId id="415" r:id="rId56"/>
    <p:sldId id="413" r:id="rId57"/>
    <p:sldId id="414" r:id="rId58"/>
    <p:sldId id="349" r:id="rId59"/>
    <p:sldId id="348" r:id="rId60"/>
    <p:sldId id="352" r:id="rId61"/>
    <p:sldId id="354" r:id="rId62"/>
    <p:sldId id="355" r:id="rId63"/>
    <p:sldId id="356" r:id="rId64"/>
    <p:sldId id="353" r:id="rId65"/>
    <p:sldId id="360" r:id="rId66"/>
    <p:sldId id="410" r:id="rId67"/>
    <p:sldId id="411" r:id="rId68"/>
    <p:sldId id="357" r:id="rId69"/>
    <p:sldId id="358" r:id="rId70"/>
    <p:sldId id="359" r:id="rId71"/>
    <p:sldId id="412" r:id="rId72"/>
    <p:sldId id="408" r:id="rId73"/>
    <p:sldId id="407" r:id="rId74"/>
    <p:sldId id="361" r:id="rId75"/>
    <p:sldId id="362" r:id="rId76"/>
    <p:sldId id="363" r:id="rId77"/>
    <p:sldId id="437" r:id="rId78"/>
    <p:sldId id="364" r:id="rId79"/>
    <p:sldId id="438" r:id="rId80"/>
    <p:sldId id="366" r:id="rId81"/>
    <p:sldId id="439" r:id="rId82"/>
    <p:sldId id="440" r:id="rId83"/>
    <p:sldId id="368" r:id="rId84"/>
    <p:sldId id="441" r:id="rId85"/>
    <p:sldId id="371" r:id="rId86"/>
    <p:sldId id="396" r:id="rId87"/>
    <p:sldId id="372" r:id="rId88"/>
    <p:sldId id="373" r:id="rId89"/>
    <p:sldId id="374" r:id="rId90"/>
    <p:sldId id="383" r:id="rId91"/>
    <p:sldId id="442" r:id="rId92"/>
    <p:sldId id="380" r:id="rId93"/>
    <p:sldId id="946" r:id="rId94"/>
    <p:sldId id="385" r:id="rId95"/>
    <p:sldId id="270" r:id="rId96"/>
    <p:sldId id="443" r:id="rId97"/>
    <p:sldId id="951" r:id="rId98"/>
    <p:sldId id="954" r:id="rId99"/>
    <p:sldId id="953" r:id="rId100"/>
    <p:sldId id="952" r:id="rId101"/>
    <p:sldId id="955" r:id="rId102"/>
    <p:sldId id="956" r:id="rId103"/>
    <p:sldId id="444" r:id="rId104"/>
    <p:sldId id="950" r:id="rId10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/>
    <p:restoredTop sz="94762"/>
  </p:normalViewPr>
  <p:slideViewPr>
    <p:cSldViewPr snapToGrid="0" snapToObjects="1">
      <p:cViewPr varScale="1">
        <p:scale>
          <a:sx n="101" d="100"/>
          <a:sy n="101" d="100"/>
        </p:scale>
        <p:origin x="200" y="5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commentAuthors" Target="commentAuthor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image" Target="../media/image77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image" Target="../media/image7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4/18/22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654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38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286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4133850"/>
          </a:xfrm>
        </p:spPr>
        <p:txBody>
          <a:bodyPr/>
          <a:lstStyle/>
          <a:p>
            <a:r>
              <a:rPr lang="en-US" dirty="0"/>
              <a:t>The former V&amp;V method required experts choosing the appropriate LES models (</a:t>
            </a:r>
            <a:r>
              <a:rPr lang="en-US" dirty="0" err="1"/>
              <a:t>Smagorinsky</a:t>
            </a:r>
            <a:r>
              <a:rPr lang="en-US" dirty="0"/>
              <a:t>, </a:t>
            </a:r>
            <a:r>
              <a:rPr lang="en-US" dirty="0" err="1"/>
              <a:t>Ksgs</a:t>
            </a:r>
            <a:r>
              <a:rPr lang="en-US" dirty="0"/>
              <a:t>, and WALE). In most cases, no one (sadly) really evaluates this model-form error.</a:t>
            </a:r>
          </a:p>
          <a:p>
            <a:endParaRPr lang="en-US" dirty="0"/>
          </a:p>
          <a:p>
            <a:r>
              <a:rPr lang="en-US" dirty="0"/>
              <a:t>Choosing multiple models in a V&amp;V credibility effort required coding of the said models, verification of the models, and maintenance, i.e., $$$$.  Is there a better way to manage structural uncertainty for LES? Yes, my V&amp;V project in partnership with Stanford is doing this..</a:t>
            </a:r>
          </a:p>
          <a:p>
            <a:endParaRPr lang="en-US" dirty="0"/>
          </a:p>
          <a:p>
            <a:r>
              <a:rPr lang="en-US" dirty="0"/>
              <a:t>Background: In LES, we desire to close the </a:t>
            </a:r>
            <a:r>
              <a:rPr lang="en-US" dirty="0" err="1"/>
              <a:t>subgrid</a:t>
            </a:r>
            <a:r>
              <a:rPr lang="en-US" dirty="0"/>
              <a:t> stress (SGS), or </a:t>
            </a:r>
            <a:r>
              <a:rPr lang="en-US" dirty="0" err="1"/>
              <a:t>Tau_ij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This SGS stress is a symmetric tensor that is positive-definite. As such, we can perform an eigenvalue decomposition. The eigenvectors provide an orthonormal basis while the eigenvalues represent the ”weight” towards the limiting types of turbulence: one-component (rods), two-component (pancakes) and three-component (isotropic and circular). </a:t>
            </a:r>
          </a:p>
          <a:p>
            <a:endParaRPr lang="en-US" dirty="0"/>
          </a:p>
          <a:p>
            <a:r>
              <a:rPr lang="en-US" dirty="0"/>
              <a:t>The triangle is a “barycentric triangle” that represents a linear mapping between the eigenvalues to a picture. The shaded triangle is a real simulation where we are probing a point in space and plotting the eigenvalue decomposition (open jet). Any viable model ever dreamed of must fit inside this triangle.</a:t>
            </a:r>
          </a:p>
          <a:p>
            <a:endParaRPr lang="en-US" dirty="0"/>
          </a:p>
          <a:p>
            <a:r>
              <a:rPr lang="en-US" dirty="0"/>
              <a:t>By perturbing the </a:t>
            </a:r>
            <a:r>
              <a:rPr lang="en-US" dirty="0" err="1"/>
              <a:t>eignevalues</a:t>
            </a:r>
            <a:r>
              <a:rPr lang="en-US" dirty="0"/>
              <a:t> and eigenvectors, we can evaluate uncertainty in the LES model. This is really powerful.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5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4/18/22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4/18/22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4/18/22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4/18/22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4/18/22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4/18/22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4/18/22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4/18/22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4/18/22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4/18/22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4/18/22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4/18/22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4/18/22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4/18/22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4/18/22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0.e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1.png"/><Relationship Id="rId4" Type="http://schemas.openxmlformats.org/officeDocument/2006/relationships/image" Target="../media/image60.emf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0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29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10" Type="http://schemas.openxmlformats.org/officeDocument/2006/relationships/image" Target="../media/image125.emf"/><Relationship Id="rId4" Type="http://schemas.openxmlformats.org/officeDocument/2006/relationships/image" Target="../media/image126.png"/><Relationship Id="rId9" Type="http://schemas.openxmlformats.org/officeDocument/2006/relationships/oleObject" Target="../embeddings/oleObject5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7" Type="http://schemas.openxmlformats.org/officeDocument/2006/relationships/image" Target="../media/image400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1.png"/><Relationship Id="rId5" Type="http://schemas.openxmlformats.org/officeDocument/2006/relationships/image" Target="../media/image381.png"/><Relationship Id="rId4" Type="http://schemas.openxmlformats.org/officeDocument/2006/relationships/image" Target="../media/image3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7" Type="http://schemas.openxmlformats.org/officeDocument/2006/relationships/image" Target="../media/image51.emf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0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0.png"/><Relationship Id="rId5" Type="http://schemas.openxmlformats.org/officeDocument/2006/relationships/image" Target="../media/image350.png"/><Relationship Id="rId4" Type="http://schemas.openxmlformats.org/officeDocument/2006/relationships/image" Target="../media/image3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0.png"/><Relationship Id="rId4" Type="http://schemas.openxmlformats.org/officeDocument/2006/relationships/image" Target="../media/image3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1.png"/><Relationship Id="rId4" Type="http://schemas.openxmlformats.org/officeDocument/2006/relationships/image" Target="../media/image6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3.emf"/><Relationship Id="rId7" Type="http://schemas.openxmlformats.org/officeDocument/2006/relationships/image" Target="../media/image66.png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tiff"/><Relationship Id="rId11" Type="http://schemas.openxmlformats.org/officeDocument/2006/relationships/image" Target="../media/image69.emf"/><Relationship Id="rId5" Type="http://schemas.openxmlformats.org/officeDocument/2006/relationships/image" Target="../media/image28.png"/><Relationship Id="rId10" Type="http://schemas.openxmlformats.org/officeDocument/2006/relationships/image" Target="../media/image48.png"/><Relationship Id="rId4" Type="http://schemas.openxmlformats.org/officeDocument/2006/relationships/image" Target="../media/image64.png"/><Relationship Id="rId9" Type="http://schemas.openxmlformats.org/officeDocument/2006/relationships/image" Target="../media/image6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8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77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8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77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canvas.stanford.edu/courses/137697/files/folder/additional_reading?preview=7730176" TargetMode="External"/><Relationship Id="rId2" Type="http://schemas.openxmlformats.org/officeDocument/2006/relationships/hyperlink" Target="https://en.wikipedia.org/wiki/K&#225;rm&#225;n_vortex_street" TargetMode="Externa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github.com/NaluCFD/Nalu/blob/master/src/ScalarMassBDF2NodeSuppAlg.C" TargetMode="Externa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s://github.com/NaluCFD/Nalu/blob/master/src/user_functions/VariableDensityMixFracSrcNodeSuppAlg.C" TargetMode="Externa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luCFD/Nalu/blob/master/src/AssembleScalarEdgeSolverAlgorithm.C" TargetMode="Externa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0.png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0.png"/><Relationship Id="rId5" Type="http://schemas.openxmlformats.org/officeDocument/2006/relationships/image" Target="../media/image530.png"/><Relationship Id="rId4" Type="http://schemas.openxmlformats.org/officeDocument/2006/relationships/image" Target="../media/image52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s://github.com/NaluCFD/Nalu/blob/master/src/AssembleScalarEdgeDiffSolverAlgorithm.C" TargetMode="Externa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luCFD/Nalu/blob/master/src/kernel/ScalarMassElemKernel.C" TargetMode="Externa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hyperlink" Target="https://github.com/NaluCFD/Nalu/blob/master/src/user_functions/SteadyThermal3dContactSrcElemKernel.C" TargetMode="Externa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github.com/NaluCFD/Nalu/blob/master/src/kernel/ScalarAdvDiffElemKernel.C" TargetMode="Externa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luCFD/Nalu/blob/master/src/kernel/ScalarAdvDiffElemKernel.C" TargetMode="Externa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4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emf"/><Relationship Id="rId3" Type="http://schemas.openxmlformats.org/officeDocument/2006/relationships/image" Target="../media/image106.emf"/><Relationship Id="rId7" Type="http://schemas.openxmlformats.org/officeDocument/2006/relationships/image" Target="../media/image110.emf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9.emf"/><Relationship Id="rId5" Type="http://schemas.openxmlformats.org/officeDocument/2006/relationships/image" Target="../media/image108.emf"/><Relationship Id="rId4" Type="http://schemas.openxmlformats.org/officeDocument/2006/relationships/image" Target="../media/image107.emf"/><Relationship Id="rId9" Type="http://schemas.openxmlformats.org/officeDocument/2006/relationships/image" Target="../media/image112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luCFD/Nalu/blob/master/src/kernel/ScalarAdvFemKernel.C" TargetMode="External"/><Relationship Id="rId2" Type="http://schemas.openxmlformats.org/officeDocument/2006/relationships/hyperlink" Target="https://github.com/NaluCFD/Nalu/blob/master/src/kernel/ScalarMassFemKernel.C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NaluCFD/Nalu/blob/master/src/kernel/ScalarDiffFemKernel.C" TargetMode="Externa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Common low-Mach Discretization Approaches</a:t>
            </a:r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0E145-D54C-7E40-80CA-C26C1E71A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8026972" cy="570225"/>
          </a:xfrm>
        </p:spPr>
        <p:txBody>
          <a:bodyPr/>
          <a:lstStyle/>
          <a:p>
            <a:r>
              <a:rPr lang="en-US" dirty="0"/>
              <a:t>In Fairness…. </a:t>
            </a:r>
            <a:br>
              <a:rPr lang="en-US" dirty="0"/>
            </a:br>
            <a:r>
              <a:rPr lang="en-US" b="1" dirty="0"/>
              <a:t>The Carbon-Capture Multidisciplinary Simulation Center 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563548-E28B-6542-83B9-A12D4CD8F4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9C5276-975B-5542-B1E5-07AB05A75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62" y="940911"/>
            <a:ext cx="3704225" cy="53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95B8E9-812C-A647-9CCB-4B3BCF138CC7}"/>
              </a:ext>
            </a:extLst>
          </p:cNvPr>
          <p:cNvSpPr txBox="1"/>
          <p:nvPr/>
        </p:nvSpPr>
        <p:spPr>
          <a:xfrm>
            <a:off x="487466" y="6412394"/>
            <a:ext cx="387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ccmsc.utah.edu</a:t>
            </a:r>
            <a:r>
              <a:rPr lang="en-US" dirty="0"/>
              <a:t>/</a:t>
            </a:r>
            <a:r>
              <a:rPr lang="en-US" dirty="0" err="1"/>
              <a:t>about.html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6B99B9-F71A-5D41-AF30-ED37241EFBDE}"/>
              </a:ext>
            </a:extLst>
          </p:cNvPr>
          <p:cNvSpPr txBox="1"/>
          <p:nvPr/>
        </p:nvSpPr>
        <p:spPr>
          <a:xfrm>
            <a:off x="4756115" y="2633677"/>
            <a:ext cx="4456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15MW coal-fired boiler volume rendered image of large (90 </a:t>
            </a:r>
            <a:r>
              <a:rPr lang="en-US" dirty="0">
                <a:latin typeface="Symbol" pitchFamily="2" charset="2"/>
              </a:rPr>
              <a:t>m</a:t>
            </a:r>
            <a:r>
              <a:rPr lang="en-US" dirty="0"/>
              <a:t>m) particles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939286-C752-B54B-B658-DD79C942C2F2}"/>
              </a:ext>
            </a:extLst>
          </p:cNvPr>
          <p:cNvSpPr txBox="1"/>
          <p:nvPr/>
        </p:nvSpPr>
        <p:spPr>
          <a:xfrm>
            <a:off x="4756114" y="4384110"/>
            <a:ext cx="38715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Staggered schemes have been demonstrated to support complex applications</a:t>
            </a:r>
          </a:p>
          <a:p>
            <a:endParaRPr lang="en-US" dirty="0"/>
          </a:p>
          <a:p>
            <a:r>
              <a:rPr lang="en-US" dirty="0"/>
              <a:t>Cut-cells and embedded approaches help</a:t>
            </a:r>
          </a:p>
        </p:txBody>
      </p:sp>
    </p:spTree>
    <p:extLst>
      <p:ext uri="{BB962C8B-B14F-4D97-AF65-F5344CB8AC3E}">
        <p14:creationId xmlns:p14="http://schemas.microsoft.com/office/powerpoint/2010/main" val="221037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Order-of-Accuracy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119063" indent="-111125">
              <a:buFont typeface="Arial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Difficult two dimensional variable density low-Mach flow using method of manufactured solutions; DOFS: u, v, p and Z; density = f(Z)</a:t>
            </a:r>
          </a:p>
        </p:txBody>
      </p:sp>
      <p:pic>
        <p:nvPicPr>
          <p:cNvPr id="24" name="Picture 9" descr="hfemResult_100x100.jpg">
            <a:extLst>
              <a:ext uri="{FF2B5EF4-FFF2-40B4-BE49-F238E27FC236}">
                <a16:creationId xmlns:a16="http://schemas.microsoft.com/office/drawing/2014/main" id="{66B1D64F-F0B9-EC4E-8FBF-5D247C3DE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1" y="120263"/>
            <a:ext cx="1806121" cy="135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5" descr="hfemSteadyTaylorVortexLoo.wmf">
            <a:extLst>
              <a:ext uri="{FF2B5EF4-FFF2-40B4-BE49-F238E27FC236}">
                <a16:creationId xmlns:a16="http://schemas.microsoft.com/office/drawing/2014/main" id="{39AFE749-9555-E644-8B59-149D912D5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2583542"/>
            <a:ext cx="41132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6" descr="cvfemSteadyTaylorVortexLoo.wmf">
            <a:extLst>
              <a:ext uri="{FF2B5EF4-FFF2-40B4-BE49-F238E27FC236}">
                <a16:creationId xmlns:a16="http://schemas.microsoft.com/office/drawing/2014/main" id="{C8CBC2E0-8182-224E-A64E-9BFF40257E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425" y="2583542"/>
            <a:ext cx="41148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373162-09C5-D940-93A4-3F43838667AA}"/>
              </a:ext>
            </a:extLst>
          </p:cNvPr>
          <p:cNvSpPr txBox="1"/>
          <p:nvPr/>
        </p:nvSpPr>
        <p:spPr>
          <a:xfrm>
            <a:off x="7543801" y="5329603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CVFEM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7DD7EB-02F0-5545-897C-77406165708C}"/>
              </a:ext>
            </a:extLst>
          </p:cNvPr>
          <p:cNvSpPr txBox="1"/>
          <p:nvPr/>
        </p:nvSpPr>
        <p:spPr>
          <a:xfrm>
            <a:off x="3249552" y="532960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FEM</a:t>
            </a:r>
          </a:p>
        </p:txBody>
      </p:sp>
    </p:spTree>
    <p:extLst>
      <p:ext uri="{BB962C8B-B14F-4D97-AF65-F5344CB8AC3E}">
        <p14:creationId xmlns:p14="http://schemas.microsoft.com/office/powerpoint/2010/main" val="405560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Isothermal Taylor-Vortex Decay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502336-F72D-AD46-B0DA-AEA9F58D0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89" y="1675494"/>
            <a:ext cx="4179051" cy="38000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4F8C2D-3C19-E74F-84E2-8C50CF0066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11" r="21819" b="8799"/>
          <a:stretch/>
        </p:blipFill>
        <p:spPr>
          <a:xfrm>
            <a:off x="4387887" y="2034719"/>
            <a:ext cx="4004999" cy="34407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4C533B-7C43-6941-AE50-4D7C60B03C61}"/>
              </a:ext>
            </a:extLst>
          </p:cNvPr>
          <p:cNvSpPr txBox="1"/>
          <p:nvPr/>
        </p:nvSpPr>
        <p:spPr>
          <a:xfrm>
            <a:off x="724844" y="5834740"/>
            <a:ext cx="7326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Domino, 2014 “A comparison between low-order and higher-order low-Mach discretization approaches”, Proceedings of CTR Summer Program.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AECE498-0C06-BC42-9989-A37C8F9644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119063" indent="-111125">
              <a:buFont typeface="Arial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Exercising the low-and high-order (P=1 and P=2 CVFEM) along with EBVC with and without pseudo-higher-order upwind)</a:t>
            </a:r>
          </a:p>
        </p:txBody>
      </p:sp>
    </p:spTree>
    <p:extLst>
      <p:ext uri="{BB962C8B-B14F-4D97-AF65-F5344CB8AC3E}">
        <p14:creationId xmlns:p14="http://schemas.microsoft.com/office/powerpoint/2010/main" val="233966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Non-Conformal Laplace Verification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37EECF-30EB-F44C-9A28-F76AB9425D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47"/>
          <a:stretch/>
        </p:blipFill>
        <p:spPr>
          <a:xfrm>
            <a:off x="415657" y="1080503"/>
            <a:ext cx="6953972" cy="55537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38E542-4491-334F-80E3-0CC30332CA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27" b="8667"/>
          <a:stretch/>
        </p:blipFill>
        <p:spPr>
          <a:xfrm>
            <a:off x="6400612" y="162842"/>
            <a:ext cx="1938034" cy="126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0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Meshes, Even for LES!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119063" indent="-111125">
              <a:buFont typeface="Arial" charset="0"/>
              <a:buChar char="•"/>
            </a:pPr>
            <a:r>
              <a:rPr lang="en-US" dirty="0"/>
              <a:t>Hybrid mesh study based on Ham and </a:t>
            </a:r>
            <a:r>
              <a:rPr lang="en-US" dirty="0" err="1"/>
              <a:t>Iaccarino</a:t>
            </a:r>
            <a:r>
              <a:rPr lang="en-US" dirty="0"/>
              <a:t>, </a:t>
            </a:r>
            <a:r>
              <a:rPr lang="en-US" i="1" dirty="0"/>
              <a:t>CTR Annual Brief</a:t>
            </a:r>
            <a:r>
              <a:rPr lang="en-US" dirty="0"/>
              <a:t>, 2006, found that simulations were extremely sensitive to mesh topology</a:t>
            </a:r>
          </a:p>
          <a:p>
            <a:pPr marL="338502" lvl="1" indent="-111125">
              <a:buFont typeface="Arial" charset="0"/>
              <a:buChar char="•"/>
            </a:pPr>
            <a:r>
              <a:rPr lang="en-US" dirty="0"/>
              <a:t>Non-symmetric time mean flow found for cell-centered; better for the CTR node-centered formulation</a:t>
            </a:r>
          </a:p>
          <a:p>
            <a:pPr marL="230188" indent="-222250">
              <a:buFont typeface="Arial" charset="0"/>
              <a:buChar char="•"/>
            </a:pPr>
            <a:r>
              <a:rPr lang="en-US" dirty="0"/>
              <a:t>Native CVFEM and EBVC are both symmetric in mean quantities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190" y="2989319"/>
            <a:ext cx="3053144" cy="29924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8" y="2814609"/>
            <a:ext cx="3701700" cy="2057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8" y="4825652"/>
            <a:ext cx="3701700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" t="36721" r="3625" b="407"/>
          <a:stretch/>
        </p:blipFill>
        <p:spPr>
          <a:xfrm>
            <a:off x="6308202" y="750685"/>
            <a:ext cx="2608958" cy="73428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164212-CB95-EF45-A2CA-CEDDFA1F8F26}"/>
              </a:ext>
            </a:extLst>
          </p:cNvPr>
          <p:cNvCxnSpPr>
            <a:cxnSpLocks/>
          </p:cNvCxnSpPr>
          <p:nvPr/>
        </p:nvCxnSpPr>
        <p:spPr>
          <a:xfrm flipV="1">
            <a:off x="5137319" y="4119639"/>
            <a:ext cx="0" cy="10058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60BDCA-FBD7-954D-8084-CC9041DFC72F}"/>
              </a:ext>
            </a:extLst>
          </p:cNvPr>
          <p:cNvSpPr txBox="1"/>
          <p:nvPr/>
        </p:nvSpPr>
        <p:spPr>
          <a:xfrm>
            <a:off x="4808239" y="490861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C3B2CD-BFE9-9445-84FF-86806E5FA3F4}"/>
              </a:ext>
            </a:extLst>
          </p:cNvPr>
          <p:cNvCxnSpPr>
            <a:cxnSpLocks/>
          </p:cNvCxnSpPr>
          <p:nvPr/>
        </p:nvCxnSpPr>
        <p:spPr>
          <a:xfrm>
            <a:off x="5138243" y="3003480"/>
            <a:ext cx="0" cy="10058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959663F-B907-674A-938D-C66FC1BE97FE}"/>
              </a:ext>
            </a:extLst>
          </p:cNvPr>
          <p:cNvSpPr txBox="1"/>
          <p:nvPr/>
        </p:nvSpPr>
        <p:spPr>
          <a:xfrm>
            <a:off x="4839684" y="280465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9F5797-B485-E246-89A6-8C1205D36F2B}"/>
              </a:ext>
            </a:extLst>
          </p:cNvPr>
          <p:cNvSpPr txBox="1"/>
          <p:nvPr/>
        </p:nvSpPr>
        <p:spPr>
          <a:xfrm>
            <a:off x="4366116" y="6113283"/>
            <a:ext cx="3942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Domino, et. al, “The suitability of hybrid meshes for low-Mach large-eddy simulation” Stanford CTR Summer Program, 2018</a:t>
            </a:r>
          </a:p>
        </p:txBody>
      </p:sp>
    </p:spTree>
    <p:extLst>
      <p:ext uri="{BB962C8B-B14F-4D97-AF65-F5344CB8AC3E}">
        <p14:creationId xmlns:p14="http://schemas.microsoft.com/office/powerpoint/2010/main" val="123701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5CEC63C7-6848-2D43-A5E8-61B7718AFD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159"/>
          <a:stretch/>
        </p:blipFill>
        <p:spPr>
          <a:xfrm>
            <a:off x="197024" y="1649935"/>
            <a:ext cx="5479568" cy="334369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7140827" cy="5416300"/>
          </a:xfrm>
        </p:spPr>
        <p:txBody>
          <a:bodyPr>
            <a:normAutofit/>
          </a:bodyPr>
          <a:lstStyle/>
          <a:p>
            <a:pPr marL="119063" indent="-107950">
              <a:buFont typeface="Arial" charset="0"/>
              <a:buChar char="•"/>
            </a:pPr>
            <a:r>
              <a:rPr lang="en-US" dirty="0"/>
              <a:t> Novel participating media radiation solver verification (Tet4, Hex8, Hex27): EBVC and CVFEM, however, based on Streamwise Upwind Petrov </a:t>
            </a:r>
            <a:r>
              <a:rPr lang="en-US" dirty="0" err="1"/>
              <a:t>Galerkin</a:t>
            </a:r>
            <a:r>
              <a:rPr lang="en-US" dirty="0"/>
              <a:t> (</a:t>
            </a:r>
            <a:r>
              <a:rPr lang="en-US"/>
              <a:t>SUPG), Burns, 1997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D8F13D86-9D20-8E43-8E78-8B8B57B47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7543800" cy="570225"/>
          </a:xfrm>
        </p:spPr>
        <p:txBody>
          <a:bodyPr/>
          <a:lstStyle/>
          <a:p>
            <a:r>
              <a:rPr lang="en-US" dirty="0"/>
              <a:t>5m JP-8 Pool Fire Validation</a:t>
            </a:r>
            <a:endParaRPr lang="en-US" sz="1400" i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2CAA67-4B5B-954A-B141-932FF7B0A2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8319" y="3050547"/>
            <a:ext cx="99986" cy="914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D6214B-6648-7A4F-AD9E-668AD2064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8834" y="2026377"/>
            <a:ext cx="3487316" cy="228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B4226E-E84E-2E48-BAA9-0A731702103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462" r="18749"/>
          <a:stretch/>
        </p:blipFill>
        <p:spPr>
          <a:xfrm>
            <a:off x="7929865" y="3461814"/>
            <a:ext cx="393630" cy="658368"/>
          </a:xfrm>
          <a:prstGeom prst="rect">
            <a:avLst/>
          </a:prstGeom>
        </p:spPr>
      </p:pic>
      <p:sp>
        <p:nvSpPr>
          <p:cNvPr id="15" name="Right Brace 14">
            <a:extLst>
              <a:ext uri="{FF2B5EF4-FFF2-40B4-BE49-F238E27FC236}">
                <a16:creationId xmlns:a16="http://schemas.microsoft.com/office/drawing/2014/main" id="{3EA64977-190B-204C-9F6A-3F67346C36BE}"/>
              </a:ext>
            </a:extLst>
          </p:cNvPr>
          <p:cNvSpPr/>
          <p:nvPr/>
        </p:nvSpPr>
        <p:spPr>
          <a:xfrm>
            <a:off x="8231186" y="3461814"/>
            <a:ext cx="176129" cy="6583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4FB63A-E238-FF40-A226-706A17CC9D75}"/>
              </a:ext>
            </a:extLst>
          </p:cNvPr>
          <p:cNvSpPr txBox="1"/>
          <p:nvPr/>
        </p:nvSpPr>
        <p:spPr>
          <a:xfrm>
            <a:off x="8333559" y="3601715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1.7m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FC7964-6336-7F4F-A748-DABF55DD2F86}"/>
              </a:ext>
            </a:extLst>
          </p:cNvPr>
          <p:cNvSpPr txBox="1"/>
          <p:nvPr/>
        </p:nvSpPr>
        <p:spPr>
          <a:xfrm>
            <a:off x="337457" y="6357260"/>
            <a:ext cx="8528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Domino et al. “Predicting large-scale pool fire dynamics using an unsteady </a:t>
            </a:r>
            <a:r>
              <a:rPr lang="en-US" sz="1200" dirty="0" err="1"/>
              <a:t>flamelet</a:t>
            </a:r>
            <a:r>
              <a:rPr lang="en-US" sz="1200" dirty="0"/>
              <a:t>- and large-eddy simulation-based model suite", Physics of Fluids, 2021 (Editor's pick: August 4, 2021).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300982-28A8-7440-971A-9067DD4EC460}"/>
                  </a:ext>
                </a:extLst>
              </p:cNvPr>
              <p:cNvSpPr txBox="1"/>
              <p:nvPr/>
            </p:nvSpPr>
            <p:spPr>
              <a:xfrm>
                <a:off x="1337116" y="4835464"/>
                <a:ext cx="5037027" cy="14994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35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 </m:t>
                        </m:r>
                        <m:r>
                          <a:rPr kumimoji="0" lang="en-US" sz="135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                    </m:t>
                        </m:r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  <m:sub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  <m:sup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sup>
                    </m:sSubSup>
                    <m:f>
                      <m:f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p>
                          <m:sSup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𝐼</m:t>
                            </m:r>
                          </m:e>
                          <m:sup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kumimoji="0" lang="en-US" sz="135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d>
                      <m:d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sub>
                        </m:sSub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𝐼</m:t>
                        </m:r>
                      </m:e>
                      <m:sup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</m:t>
                        </m:r>
                      </m:sup>
                    </m:sSup>
                    <m:r>
                      <a:rPr kumimoji="0" lang="en-US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sub>
                        </m:sSub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𝜎</m:t>
                        </m:r>
                        <m:sSup>
                          <m:sSup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e>
                          <m:sup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𝜋</m:t>
                        </m:r>
                      </m:den>
                    </m:f>
                  </m:oMath>
                </a14:m>
                <a:r>
                  <a:rPr kumimoji="0" 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rPr>
                  <a:t>+</a:t>
                </a:r>
                <a:r>
                  <a:rPr kumimoji="0" 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3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US"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kumimoji="0" lang="en-US" sz="135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̃"/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</m:acc>
                          <m:d>
                            <m:d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p>
                              </m:sSubSup>
                              <m:f>
                                <m:f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𝐼</m:t>
                                      </m:r>
                                    </m:e>
                                    <m:sup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kumimoji="0" lang="en-US" sz="135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Trebuchet MS" panose="020B0603020202020204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kumimoji="0" lang="en-US" sz="135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𝜎</m:t>
                                      </m:r>
                                      <m:sSup>
                                        <m:sSup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4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𝜋</m:t>
                                      </m:r>
                                    </m:den>
                                  </m:f>
                                  <m:r>
                                    <m:rPr>
                                      <m:nor/>
                                    </m:rPr>
                                    <a:rPr kumimoji="0" lang="en-US" sz="135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Trebuchet MS" panose="020B0603020202020204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m:rPr>
                                      <m:nor/>
                                    </m:rPr>
                                    <a:rPr kumimoji="0" lang="en-US" sz="135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Trebuchet MS" panose="020B0603020202020204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</m:t>
                                  </m:r>
                                  <m:f>
                                    <m:f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𝐺</m:t>
                                      </m:r>
                                    </m:num>
                                    <m:den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4</m:t>
                                      </m:r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𝜋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nary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𝑑𝑉</m:t>
                      </m:r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35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sup>
                          </m:sSubSup>
                          <m:sSup>
                            <m:sSup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𝐼</m:t>
                              </m:r>
                            </m:e>
                            <m: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𝑑𝑆</m:t>
                          </m:r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m:rPr>
                                      <m:nor/>
                                    </m:rPr>
                                    <a:rPr kumimoji="0" lang="en-US" sz="135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Trebuchet MS" panose="020B0603020202020204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𝐼</m:t>
                                      </m:r>
                                    </m:e>
                                    <m:sup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r>
                                    <a:rPr kumimoji="0" lang="en-US" sz="135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𝑑𝑉</m:t>
                              </m:r>
                            </m:e>
                          </m:nary>
                        </m:e>
                      </m:nary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𝜏</m:t>
                          </m:r>
                          <m:sSubSup>
                            <m:sSubSup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sup>
                          </m:sSubSup>
                          <m:sSub>
                            <m:sSub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𝑑𝑆</m:t>
                          </m:r>
                        </m:e>
                      </m:nary>
                    </m:oMath>
                  </m:oMathPara>
                </a14:m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300982-28A8-7440-971A-9067DD4EC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116" y="4835464"/>
                <a:ext cx="5037027" cy="1499449"/>
              </a:xfrm>
              <a:prstGeom prst="rect">
                <a:avLst/>
              </a:prstGeom>
              <a:blipFill>
                <a:blip r:embed="rId8"/>
                <a:stretch>
                  <a:fillRect l="-5276" t="-31933" b="-806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" name="Object 3">
            <a:extLst>
              <a:ext uri="{FF2B5EF4-FFF2-40B4-BE49-F238E27FC236}">
                <a16:creationId xmlns:a16="http://schemas.microsoft.com/office/drawing/2014/main" id="{B2640F07-4607-6949-9ADA-FC40EFD29B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6600318"/>
              </p:ext>
            </p:extLst>
          </p:nvPr>
        </p:nvGraphicFramePr>
        <p:xfrm>
          <a:off x="6298763" y="5186870"/>
          <a:ext cx="2070988" cy="627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9" name="Equation" r:id="rId9" imgW="1676400" imgH="508000" progId="Equation.3">
                  <p:embed/>
                </p:oleObj>
              </mc:Choice>
              <mc:Fallback>
                <p:oleObj name="Equation" r:id="rId9" imgW="1676400" imgH="508000" progId="Equation.3">
                  <p:embed/>
                  <p:pic>
                    <p:nvPicPr>
                      <p:cNvPr id="35" name="Object 3">
                        <a:extLst>
                          <a:ext uri="{FF2B5EF4-FFF2-40B4-BE49-F238E27FC236}">
                            <a16:creationId xmlns:a16="http://schemas.microsoft.com/office/drawing/2014/main" id="{3FCEB919-DF94-BA43-B453-D7D04CD0E7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8763" y="5186870"/>
                        <a:ext cx="2070988" cy="6278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217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Elements of size 4 (Quad4) or 3 (Tri3) have been introduced</a:t>
            </a:r>
          </a:p>
          <a:p>
            <a:pPr>
              <a:buFont typeface="Arial" charset="0"/>
              <a:buChar char="•"/>
            </a:pPr>
            <a:r>
              <a:rPr lang="en-US" dirty="0"/>
              <a:t> Exterior domain is faceted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Non-conformal interface between the Tri3 and Quad4 block</a:t>
            </a:r>
          </a:p>
          <a:p>
            <a:pPr>
              <a:buFont typeface="Arial" charset="0"/>
              <a:buChar char="•"/>
            </a:pPr>
            <a:r>
              <a:rPr lang="en-US" dirty="0"/>
              <a:t> Two types of connectivity have been presented: </a:t>
            </a:r>
            <a:r>
              <a:rPr lang="en-US" dirty="0" err="1"/>
              <a:t>node:element</a:t>
            </a:r>
            <a:r>
              <a:rPr lang="en-US" dirty="0"/>
              <a:t> and </a:t>
            </a:r>
            <a:r>
              <a:rPr lang="en-US" dirty="0" err="1"/>
              <a:t>element:face:element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Two types of integration: </a:t>
            </a:r>
            <a:r>
              <a:rPr lang="en-US" dirty="0">
                <a:latin typeface="Symbol" pitchFamily="2" charset="2"/>
              </a:rPr>
              <a:t>W</a:t>
            </a:r>
            <a:r>
              <a:rPr lang="en-US" baseline="30000" dirty="0"/>
              <a:t>e</a:t>
            </a:r>
            <a:r>
              <a:rPr lang="en-US" dirty="0"/>
              <a:t> vs </a:t>
            </a:r>
            <a:r>
              <a:rPr lang="en-US" dirty="0" err="1">
                <a:latin typeface="Symbol" pitchFamily="2" charset="2"/>
              </a:rPr>
              <a:t>W</a:t>
            </a:r>
            <a:r>
              <a:rPr lang="en-US" baseline="30000" dirty="0" err="1"/>
              <a:t>cv</a:t>
            </a:r>
            <a:endParaRPr lang="en-US" baseline="30000" dirty="0"/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63BA2874-18E4-EB4D-B21E-1E5F0A3BEBD3}"/>
              </a:ext>
            </a:extLst>
          </p:cNvPr>
          <p:cNvSpPr/>
          <p:nvPr/>
        </p:nvSpPr>
        <p:spPr>
          <a:xfrm>
            <a:off x="2608111" y="1658112"/>
            <a:ext cx="3170897" cy="2871619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19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8B0A7A-42FA-5B41-982F-0076B397A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057652"/>
            <a:ext cx="6299200" cy="3543300"/>
          </a:xfrm>
          <a:prstGeom prst="rect">
            <a:avLst/>
          </a:prstGeom>
        </p:spPr>
      </p:pic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Elements of size 4 (Quad4) or 3 (Tri3) have been introduced</a:t>
            </a:r>
          </a:p>
          <a:p>
            <a:pPr>
              <a:buFont typeface="Arial" charset="0"/>
              <a:buChar char="•"/>
            </a:pPr>
            <a:r>
              <a:rPr lang="en-US" dirty="0"/>
              <a:t> Exterior domain is faceted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Non-conformal interface between the Tri3 and Quad4 block</a:t>
            </a:r>
          </a:p>
          <a:p>
            <a:pPr>
              <a:buFont typeface="Arial" charset="0"/>
              <a:buChar char="•"/>
            </a:pPr>
            <a:r>
              <a:rPr lang="en-US" dirty="0"/>
              <a:t> Two types of connectivity have been presented: </a:t>
            </a:r>
            <a:r>
              <a:rPr lang="en-US" dirty="0" err="1"/>
              <a:t>node:element</a:t>
            </a:r>
            <a:r>
              <a:rPr lang="en-US" dirty="0"/>
              <a:t> and </a:t>
            </a:r>
            <a:r>
              <a:rPr lang="en-US" dirty="0" err="1"/>
              <a:t>element:face:element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Two types of integration: </a:t>
            </a:r>
            <a:r>
              <a:rPr lang="en-US" dirty="0">
                <a:latin typeface="Symbol" pitchFamily="2" charset="2"/>
              </a:rPr>
              <a:t>W</a:t>
            </a:r>
            <a:r>
              <a:rPr lang="en-US" baseline="30000" dirty="0"/>
              <a:t>e</a:t>
            </a:r>
            <a:r>
              <a:rPr lang="en-US" dirty="0"/>
              <a:t> vs </a:t>
            </a:r>
            <a:r>
              <a:rPr lang="en-US" dirty="0" err="1">
                <a:latin typeface="Symbol" pitchFamily="2" charset="2"/>
              </a:rPr>
              <a:t>W</a:t>
            </a:r>
            <a:r>
              <a:rPr lang="en-US" baseline="30000" dirty="0" err="1"/>
              <a:t>cv</a:t>
            </a:r>
            <a:endParaRPr lang="en-US" baseline="30000" dirty="0"/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5283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 Ramifications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3694756" cy="530744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+mj-lt"/>
              </a:rPr>
              <a:t>A bit more complicated….</a:t>
            </a: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Element and associated data structures are indexed directly via </a:t>
            </a:r>
            <a:r>
              <a:rPr lang="en-US" b="1" dirty="0" err="1">
                <a:latin typeface="+mj-lt"/>
              </a:rPr>
              <a:t>i</a:t>
            </a:r>
            <a:r>
              <a:rPr lang="en-US" b="1" baseline="30000" dirty="0" err="1">
                <a:latin typeface="+mj-lt"/>
              </a:rPr>
              <a:t>th</a:t>
            </a:r>
            <a:r>
              <a:rPr lang="en-US" dirty="0">
                <a:latin typeface="+mj-lt"/>
              </a:rPr>
              <a:t> and </a:t>
            </a:r>
            <a:r>
              <a:rPr lang="en-US" b="1" dirty="0" err="1">
                <a:latin typeface="+mj-lt"/>
              </a:rPr>
              <a:t>j</a:t>
            </a:r>
            <a:r>
              <a:rPr lang="en-US" b="1" baseline="30000" dirty="0" err="1">
                <a:latin typeface="+mj-lt"/>
              </a:rPr>
              <a:t>th</a:t>
            </a:r>
            <a:r>
              <a:rPr lang="en-US" dirty="0">
                <a:latin typeface="+mj-lt"/>
              </a:rPr>
              <a:t> location, e.g., </a:t>
            </a:r>
            <a:r>
              <a:rPr lang="en-US" dirty="0" err="1">
                <a:latin typeface="+mj-lt"/>
              </a:rPr>
              <a:t>velocity_x</a:t>
            </a:r>
            <a:r>
              <a:rPr lang="en-US" dirty="0">
                <a:latin typeface="+mj-lt"/>
              </a:rPr>
              <a:t>(</a:t>
            </a:r>
            <a:r>
              <a:rPr lang="en-US" dirty="0" err="1">
                <a:latin typeface="+mj-lt"/>
              </a:rPr>
              <a:t>i,j</a:t>
            </a:r>
            <a:r>
              <a:rPr lang="en-US" dirty="0">
                <a:latin typeface="+mj-lt"/>
              </a:rPr>
              <a:t>), over the range</a:t>
            </a:r>
            <a:r>
              <a:rPr lang="en-US" b="1" dirty="0">
                <a:latin typeface="+mj-lt"/>
              </a:rPr>
              <a:t>: </a:t>
            </a:r>
            <a:r>
              <a:rPr lang="en-US" dirty="0" err="1">
                <a:latin typeface="+mj-lt"/>
              </a:rPr>
              <a:t>velocity_x</a:t>
            </a:r>
            <a:r>
              <a:rPr lang="en-US" dirty="0">
                <a:latin typeface="+mj-lt"/>
              </a:rPr>
              <a:t>(0:nX,0:nY)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Neighbors are directly indexed, </a:t>
            </a:r>
            <a:r>
              <a:rPr lang="en-US" dirty="0" err="1">
                <a:latin typeface="+mj-lt"/>
              </a:rPr>
              <a:t>e.g</a:t>
            </a:r>
            <a:r>
              <a:rPr lang="en-US" dirty="0">
                <a:latin typeface="+mj-lt"/>
              </a:rPr>
              <a:t>,, “north” neighbor of (</a:t>
            </a:r>
            <a:r>
              <a:rPr lang="en-US" dirty="0" err="1">
                <a:latin typeface="+mj-lt"/>
              </a:rPr>
              <a:t>i,j</a:t>
            </a:r>
            <a:r>
              <a:rPr lang="en-US" dirty="0">
                <a:latin typeface="+mj-lt"/>
              </a:rPr>
              <a:t>) is (i,j+1)</a:t>
            </a: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E9F420-DDC6-0E49-A685-D12649FF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504" y="1339015"/>
            <a:ext cx="4474509" cy="251691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A0E2675-276F-5940-9294-58C18F03E4F5}"/>
              </a:ext>
            </a:extLst>
          </p:cNvPr>
          <p:cNvGrpSpPr/>
          <p:nvPr/>
        </p:nvGrpSpPr>
        <p:grpSpPr>
          <a:xfrm>
            <a:off x="615987" y="1839680"/>
            <a:ext cx="2604717" cy="2188024"/>
            <a:chOff x="2766423" y="1387922"/>
            <a:chExt cx="3632928" cy="3184735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44438FE-3617-E64D-AC0C-1DFB0358967A}"/>
                </a:ext>
              </a:extLst>
            </p:cNvPr>
            <p:cNvCxnSpPr>
              <a:cxnSpLocks/>
              <a:endCxn id="161" idx="6"/>
            </p:cNvCxnSpPr>
            <p:nvPr/>
          </p:nvCxnSpPr>
          <p:spPr>
            <a:xfrm flipV="1">
              <a:off x="4376392" y="4526937"/>
              <a:ext cx="473558" cy="2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356C25B-934A-FA42-AAC6-5E911FEA17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9709" y="4200364"/>
              <a:ext cx="1783080" cy="2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E45FCB4-994A-C44D-B908-D6BFD35E8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72879" y="3797591"/>
              <a:ext cx="2423160" cy="2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AE3FE6E-9F79-0342-A0A2-7E31355294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8643" y="3395470"/>
              <a:ext cx="3291840" cy="2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918A552-B8E0-E743-865A-75DDCDB008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9157" y="3003584"/>
              <a:ext cx="3566160" cy="2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D1C3DC0-C210-B04E-BDBE-7C1341CC6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8267" y="2622584"/>
              <a:ext cx="3566160" cy="2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FCFF82A-4437-E44E-A164-991DBE20F5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8263" y="2219809"/>
              <a:ext cx="3566160" cy="2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D6A0EBC-9060-FB41-A48E-A69C3FBF11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9145" y="1827917"/>
              <a:ext cx="3566160" cy="2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EFF2771-36BD-974C-AD97-7CDBB316CE75}"/>
                </a:ext>
              </a:extLst>
            </p:cNvPr>
            <p:cNvCxnSpPr>
              <a:cxnSpLocks/>
              <a:endCxn id="47" idx="6"/>
            </p:cNvCxnSpPr>
            <p:nvPr/>
          </p:nvCxnSpPr>
          <p:spPr>
            <a:xfrm>
              <a:off x="3300548" y="1426837"/>
              <a:ext cx="10789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4442B9B-08A5-4446-80B4-5D00541B5A92}"/>
                </a:ext>
              </a:extLst>
            </p:cNvPr>
            <p:cNvCxnSpPr>
              <a:cxnSpLocks/>
            </p:cNvCxnSpPr>
            <p:nvPr/>
          </p:nvCxnSpPr>
          <p:spPr>
            <a:xfrm>
              <a:off x="4813661" y="1426833"/>
              <a:ext cx="10789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1916F40-6622-EA46-8302-548D7B89030E}"/>
                </a:ext>
              </a:extLst>
            </p:cNvPr>
            <p:cNvCxnSpPr>
              <a:cxnSpLocks/>
              <a:endCxn id="105" idx="4"/>
            </p:cNvCxnSpPr>
            <p:nvPr/>
          </p:nvCxnSpPr>
          <p:spPr>
            <a:xfrm flipH="1">
              <a:off x="2812143" y="1790693"/>
              <a:ext cx="8710" cy="12562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AF935C4-D64C-0A4D-B57E-2F9997C349BB}"/>
                </a:ext>
              </a:extLst>
            </p:cNvPr>
            <p:cNvCxnSpPr>
              <a:cxnSpLocks/>
              <a:endCxn id="122" idx="4"/>
            </p:cNvCxnSpPr>
            <p:nvPr/>
          </p:nvCxnSpPr>
          <p:spPr>
            <a:xfrm>
              <a:off x="3033486" y="1821258"/>
              <a:ext cx="0" cy="16284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BA850E7-CD71-3E4D-9884-4D0A9BCFAF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44272" y="1429371"/>
              <a:ext cx="0" cy="20069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4A9CEE0-D49F-DB45-95D7-CFAB0F9B8D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65615" y="1418482"/>
              <a:ext cx="0" cy="23988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E3F507B-1F9A-A945-9615-0E56040D29C5}"/>
                </a:ext>
              </a:extLst>
            </p:cNvPr>
            <p:cNvCxnSpPr>
              <a:cxnSpLocks/>
              <a:endCxn id="150" idx="4"/>
            </p:cNvCxnSpPr>
            <p:nvPr/>
          </p:nvCxnSpPr>
          <p:spPr>
            <a:xfrm flipH="1">
              <a:off x="3697515" y="1429367"/>
              <a:ext cx="0" cy="28040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85C43A5-1AA1-FA48-BB5E-F694FD5314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5231" y="1418477"/>
              <a:ext cx="0" cy="28040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A56DCAE-577A-E74D-8E8E-1A4FDD1DF5BC}"/>
                </a:ext>
              </a:extLst>
            </p:cNvPr>
            <p:cNvCxnSpPr>
              <a:cxnSpLocks/>
              <a:endCxn id="152" idx="3"/>
            </p:cNvCxnSpPr>
            <p:nvPr/>
          </p:nvCxnSpPr>
          <p:spPr>
            <a:xfrm flipH="1">
              <a:off x="4107872" y="1451131"/>
              <a:ext cx="0" cy="27689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728E792-6CA4-2844-8498-34A86D9792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1873" y="1429355"/>
              <a:ext cx="0" cy="31299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767999F-83BB-D845-9999-3C1EC6C9B8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9586" y="1832133"/>
              <a:ext cx="0" cy="26974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1384234-0A19-C54F-A2F1-6C7036663057}"/>
                </a:ext>
              </a:extLst>
            </p:cNvPr>
            <p:cNvCxnSpPr>
              <a:cxnSpLocks/>
              <a:endCxn id="161" idx="4"/>
            </p:cNvCxnSpPr>
            <p:nvPr/>
          </p:nvCxnSpPr>
          <p:spPr>
            <a:xfrm>
              <a:off x="4797302" y="1418476"/>
              <a:ext cx="0" cy="31541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B5291FE-C370-7E45-B0C5-F36A1B2AE1C3}"/>
                </a:ext>
              </a:extLst>
            </p:cNvPr>
            <p:cNvCxnSpPr>
              <a:cxnSpLocks/>
            </p:cNvCxnSpPr>
            <p:nvPr/>
          </p:nvCxnSpPr>
          <p:spPr>
            <a:xfrm>
              <a:off x="5025904" y="1429358"/>
              <a:ext cx="0" cy="2743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551753-E54B-E549-887C-FAFFE10807AE}"/>
                </a:ext>
              </a:extLst>
            </p:cNvPr>
            <p:cNvCxnSpPr>
              <a:cxnSpLocks/>
            </p:cNvCxnSpPr>
            <p:nvPr/>
          </p:nvCxnSpPr>
          <p:spPr>
            <a:xfrm>
              <a:off x="5243620" y="1440240"/>
              <a:ext cx="0" cy="2743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51F87A7-D1B5-2649-B885-23356DAA2A33}"/>
                </a:ext>
              </a:extLst>
            </p:cNvPr>
            <p:cNvCxnSpPr>
              <a:cxnSpLocks/>
            </p:cNvCxnSpPr>
            <p:nvPr/>
          </p:nvCxnSpPr>
          <p:spPr>
            <a:xfrm>
              <a:off x="5461333" y="1440237"/>
              <a:ext cx="0" cy="2743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418C854-50A8-3A4E-8341-FECF35E3F6D3}"/>
                </a:ext>
              </a:extLst>
            </p:cNvPr>
            <p:cNvCxnSpPr>
              <a:cxnSpLocks/>
            </p:cNvCxnSpPr>
            <p:nvPr/>
          </p:nvCxnSpPr>
          <p:spPr>
            <a:xfrm>
              <a:off x="5689932" y="1440236"/>
              <a:ext cx="0" cy="23774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03A211C-55D6-9041-BE96-325953E94051}"/>
                </a:ext>
              </a:extLst>
            </p:cNvPr>
            <p:cNvCxnSpPr>
              <a:cxnSpLocks/>
            </p:cNvCxnSpPr>
            <p:nvPr/>
          </p:nvCxnSpPr>
          <p:spPr>
            <a:xfrm>
              <a:off x="5918534" y="1418460"/>
              <a:ext cx="0" cy="23774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EB58E5C-6933-F94F-AB82-8815F82D3C4C}"/>
                </a:ext>
              </a:extLst>
            </p:cNvPr>
            <p:cNvCxnSpPr>
              <a:cxnSpLocks/>
            </p:cNvCxnSpPr>
            <p:nvPr/>
          </p:nvCxnSpPr>
          <p:spPr>
            <a:xfrm>
              <a:off x="6132288" y="1827704"/>
              <a:ext cx="3961" cy="15544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E3DB685-E15F-0C4B-86DA-9FE85053B70F}"/>
                </a:ext>
              </a:extLst>
            </p:cNvPr>
            <p:cNvCxnSpPr>
              <a:cxnSpLocks/>
              <a:endCxn id="137" idx="4"/>
            </p:cNvCxnSpPr>
            <p:nvPr/>
          </p:nvCxnSpPr>
          <p:spPr>
            <a:xfrm flipH="1">
              <a:off x="6353631" y="1827710"/>
              <a:ext cx="7260" cy="16219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1DED905-19C5-BB4C-AF67-2FA4F94BB465}"/>
                </a:ext>
              </a:extLst>
            </p:cNvPr>
            <p:cNvSpPr/>
            <p:nvPr/>
          </p:nvSpPr>
          <p:spPr>
            <a:xfrm>
              <a:off x="3209109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F5E475D-947A-0F45-B6C9-7D6CB89839B8}"/>
                </a:ext>
              </a:extLst>
            </p:cNvPr>
            <p:cNvSpPr/>
            <p:nvPr/>
          </p:nvSpPr>
          <p:spPr>
            <a:xfrm>
              <a:off x="3430452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A7AB280-5D88-3042-AFC7-1BA3B1F755D9}"/>
                </a:ext>
              </a:extLst>
            </p:cNvPr>
            <p:cNvSpPr/>
            <p:nvPr/>
          </p:nvSpPr>
          <p:spPr>
            <a:xfrm>
              <a:off x="3651795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46BC9CD-6BC2-2745-8C05-0808549E9AF5}"/>
                </a:ext>
              </a:extLst>
            </p:cNvPr>
            <p:cNvSpPr/>
            <p:nvPr/>
          </p:nvSpPr>
          <p:spPr>
            <a:xfrm>
              <a:off x="3873138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02BABBB-A579-7D4A-ADF6-833D7397CFF5}"/>
                </a:ext>
              </a:extLst>
            </p:cNvPr>
            <p:cNvSpPr/>
            <p:nvPr/>
          </p:nvSpPr>
          <p:spPr>
            <a:xfrm>
              <a:off x="4094481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A61914C-46C5-7942-AFFD-BF0BDFF7E3AB}"/>
                </a:ext>
              </a:extLst>
            </p:cNvPr>
            <p:cNvSpPr/>
            <p:nvPr/>
          </p:nvSpPr>
          <p:spPr>
            <a:xfrm>
              <a:off x="4315824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C2B35EC-2E6E-F24A-A482-592790155BBD}"/>
                </a:ext>
              </a:extLst>
            </p:cNvPr>
            <p:cNvSpPr/>
            <p:nvPr/>
          </p:nvSpPr>
          <p:spPr>
            <a:xfrm>
              <a:off x="4758510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B378EB3-0510-A344-88FC-52B5B078EE06}"/>
                </a:ext>
              </a:extLst>
            </p:cNvPr>
            <p:cNvSpPr/>
            <p:nvPr/>
          </p:nvSpPr>
          <p:spPr>
            <a:xfrm>
              <a:off x="4979853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E6A5E63-3565-454F-A8DD-62E47004A7DF}"/>
                </a:ext>
              </a:extLst>
            </p:cNvPr>
            <p:cNvSpPr/>
            <p:nvPr/>
          </p:nvSpPr>
          <p:spPr>
            <a:xfrm>
              <a:off x="5201196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BAD40D6-93F6-6B42-B761-EA6B57EF5C97}"/>
                </a:ext>
              </a:extLst>
            </p:cNvPr>
            <p:cNvSpPr/>
            <p:nvPr/>
          </p:nvSpPr>
          <p:spPr>
            <a:xfrm>
              <a:off x="5422539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43532C1-E853-9744-931C-76E5CAEA5ACC}"/>
                </a:ext>
              </a:extLst>
            </p:cNvPr>
            <p:cNvSpPr/>
            <p:nvPr/>
          </p:nvSpPr>
          <p:spPr>
            <a:xfrm>
              <a:off x="5643882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19985F3-50F7-8142-8D54-04AA538D1DFE}"/>
                </a:ext>
              </a:extLst>
            </p:cNvPr>
            <p:cNvSpPr/>
            <p:nvPr/>
          </p:nvSpPr>
          <p:spPr>
            <a:xfrm>
              <a:off x="5865225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232B59A-7E34-2A4F-B90E-AEF2383244CB}"/>
                </a:ext>
              </a:extLst>
            </p:cNvPr>
            <p:cNvSpPr/>
            <p:nvPr/>
          </p:nvSpPr>
          <p:spPr>
            <a:xfrm>
              <a:off x="2766423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95050E6-56D6-BB49-875F-EE743D6B603C}"/>
                </a:ext>
              </a:extLst>
            </p:cNvPr>
            <p:cNvSpPr/>
            <p:nvPr/>
          </p:nvSpPr>
          <p:spPr>
            <a:xfrm>
              <a:off x="2987766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1B82F6C-7073-5649-A300-AA71C84E0029}"/>
                </a:ext>
              </a:extLst>
            </p:cNvPr>
            <p:cNvSpPr/>
            <p:nvPr/>
          </p:nvSpPr>
          <p:spPr>
            <a:xfrm>
              <a:off x="3209109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EF4D82B-1CE2-0045-9FF1-CD10DF3DFEA1}"/>
                </a:ext>
              </a:extLst>
            </p:cNvPr>
            <p:cNvSpPr/>
            <p:nvPr/>
          </p:nvSpPr>
          <p:spPr>
            <a:xfrm>
              <a:off x="3430452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A04125C-4DAA-E94A-AE42-BC154030B95C}"/>
                </a:ext>
              </a:extLst>
            </p:cNvPr>
            <p:cNvSpPr/>
            <p:nvPr/>
          </p:nvSpPr>
          <p:spPr>
            <a:xfrm>
              <a:off x="3651795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1247661-F01B-3B42-B871-62AD1BD2857C}"/>
                </a:ext>
              </a:extLst>
            </p:cNvPr>
            <p:cNvSpPr/>
            <p:nvPr/>
          </p:nvSpPr>
          <p:spPr>
            <a:xfrm>
              <a:off x="3873138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85DE8D4-E39E-104A-AAC0-1A8267E0E99D}"/>
                </a:ext>
              </a:extLst>
            </p:cNvPr>
            <p:cNvSpPr/>
            <p:nvPr/>
          </p:nvSpPr>
          <p:spPr>
            <a:xfrm>
              <a:off x="4094481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E602FFB-BEC8-4941-AF24-9561BBD0C2ED}"/>
                </a:ext>
              </a:extLst>
            </p:cNvPr>
            <p:cNvSpPr/>
            <p:nvPr/>
          </p:nvSpPr>
          <p:spPr>
            <a:xfrm>
              <a:off x="4315824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18B9F08-742C-F440-8861-0499921A185E}"/>
                </a:ext>
              </a:extLst>
            </p:cNvPr>
            <p:cNvSpPr/>
            <p:nvPr/>
          </p:nvSpPr>
          <p:spPr>
            <a:xfrm>
              <a:off x="4537167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6E252A0-C4A0-A04C-8DBE-F269062364AD}"/>
                </a:ext>
              </a:extLst>
            </p:cNvPr>
            <p:cNvSpPr/>
            <p:nvPr/>
          </p:nvSpPr>
          <p:spPr>
            <a:xfrm>
              <a:off x="4758510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1A362A0-8D6C-0C49-9141-3E949B263A51}"/>
                </a:ext>
              </a:extLst>
            </p:cNvPr>
            <p:cNvSpPr/>
            <p:nvPr/>
          </p:nvSpPr>
          <p:spPr>
            <a:xfrm>
              <a:off x="4979853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556969C-401A-E049-9A44-77B90266E876}"/>
                </a:ext>
              </a:extLst>
            </p:cNvPr>
            <p:cNvSpPr/>
            <p:nvPr/>
          </p:nvSpPr>
          <p:spPr>
            <a:xfrm>
              <a:off x="5201196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E5653D2-9352-594E-B916-BA1E8C552D24}"/>
                </a:ext>
              </a:extLst>
            </p:cNvPr>
            <p:cNvSpPr/>
            <p:nvPr/>
          </p:nvSpPr>
          <p:spPr>
            <a:xfrm>
              <a:off x="5422539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240877D-BA42-CC47-80ED-50ED3945494F}"/>
                </a:ext>
              </a:extLst>
            </p:cNvPr>
            <p:cNvSpPr/>
            <p:nvPr/>
          </p:nvSpPr>
          <p:spPr>
            <a:xfrm>
              <a:off x="5643882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3C9EDC8-943B-FD47-B364-6B2CEBB5FBEF}"/>
                </a:ext>
              </a:extLst>
            </p:cNvPr>
            <p:cNvSpPr/>
            <p:nvPr/>
          </p:nvSpPr>
          <p:spPr>
            <a:xfrm>
              <a:off x="5865225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E514247-A443-1B44-9C12-80547330ED9D}"/>
                </a:ext>
              </a:extLst>
            </p:cNvPr>
            <p:cNvSpPr/>
            <p:nvPr/>
          </p:nvSpPr>
          <p:spPr>
            <a:xfrm>
              <a:off x="6086568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9B83F9E2-453B-6843-BFC9-4FADBA0F05C3}"/>
                </a:ext>
              </a:extLst>
            </p:cNvPr>
            <p:cNvSpPr/>
            <p:nvPr/>
          </p:nvSpPr>
          <p:spPr>
            <a:xfrm>
              <a:off x="6307911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BCAE50D7-CB26-EC47-A4F0-C4BB67E21A53}"/>
                </a:ext>
              </a:extLst>
            </p:cNvPr>
            <p:cNvSpPr/>
            <p:nvPr/>
          </p:nvSpPr>
          <p:spPr>
            <a:xfrm>
              <a:off x="2766423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6E47C34-CA6E-874A-86D4-A95516543F17}"/>
                </a:ext>
              </a:extLst>
            </p:cNvPr>
            <p:cNvSpPr/>
            <p:nvPr/>
          </p:nvSpPr>
          <p:spPr>
            <a:xfrm>
              <a:off x="2987766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0C5584D-0D85-634B-B880-4D8ADB24A0F4}"/>
                </a:ext>
              </a:extLst>
            </p:cNvPr>
            <p:cNvSpPr/>
            <p:nvPr/>
          </p:nvSpPr>
          <p:spPr>
            <a:xfrm>
              <a:off x="3209109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73043A7-A1B2-9045-997C-3673B8DA4730}"/>
                </a:ext>
              </a:extLst>
            </p:cNvPr>
            <p:cNvSpPr/>
            <p:nvPr/>
          </p:nvSpPr>
          <p:spPr>
            <a:xfrm>
              <a:off x="3430452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D763C8B-1796-1046-AF2E-CB6A0895B345}"/>
                </a:ext>
              </a:extLst>
            </p:cNvPr>
            <p:cNvSpPr/>
            <p:nvPr/>
          </p:nvSpPr>
          <p:spPr>
            <a:xfrm>
              <a:off x="3651795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E25D501-A2F5-564B-ACF1-BF6312A73EDF}"/>
                </a:ext>
              </a:extLst>
            </p:cNvPr>
            <p:cNvSpPr/>
            <p:nvPr/>
          </p:nvSpPr>
          <p:spPr>
            <a:xfrm>
              <a:off x="3873138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D0272E4-8061-7742-8DF8-C0FF64168215}"/>
                </a:ext>
              </a:extLst>
            </p:cNvPr>
            <p:cNvSpPr/>
            <p:nvPr/>
          </p:nvSpPr>
          <p:spPr>
            <a:xfrm>
              <a:off x="4094481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00DEA4F-E07A-2343-B6D1-7DE84BFE3B29}"/>
                </a:ext>
              </a:extLst>
            </p:cNvPr>
            <p:cNvSpPr/>
            <p:nvPr/>
          </p:nvSpPr>
          <p:spPr>
            <a:xfrm>
              <a:off x="4315824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6C4843E-88AF-5F48-912E-EF36D5909E7D}"/>
                </a:ext>
              </a:extLst>
            </p:cNvPr>
            <p:cNvSpPr/>
            <p:nvPr/>
          </p:nvSpPr>
          <p:spPr>
            <a:xfrm>
              <a:off x="4537167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5E8138BB-DA62-BE4C-A835-1AD5A0F72C4F}"/>
                </a:ext>
              </a:extLst>
            </p:cNvPr>
            <p:cNvSpPr/>
            <p:nvPr/>
          </p:nvSpPr>
          <p:spPr>
            <a:xfrm>
              <a:off x="4758510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5AED393-95E2-474F-A18F-A2BF8BD668F5}"/>
                </a:ext>
              </a:extLst>
            </p:cNvPr>
            <p:cNvSpPr/>
            <p:nvPr/>
          </p:nvSpPr>
          <p:spPr>
            <a:xfrm>
              <a:off x="4979853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7329BFB-162B-9B40-8AA6-CEEE771DA4B1}"/>
                </a:ext>
              </a:extLst>
            </p:cNvPr>
            <p:cNvSpPr/>
            <p:nvPr/>
          </p:nvSpPr>
          <p:spPr>
            <a:xfrm>
              <a:off x="5201196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B13B4DA-1A10-7B4B-B652-C2BD9702C7CD}"/>
                </a:ext>
              </a:extLst>
            </p:cNvPr>
            <p:cNvSpPr/>
            <p:nvPr/>
          </p:nvSpPr>
          <p:spPr>
            <a:xfrm>
              <a:off x="5422539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6CA8728-6308-1949-9392-CFA4E095D794}"/>
                </a:ext>
              </a:extLst>
            </p:cNvPr>
            <p:cNvSpPr/>
            <p:nvPr/>
          </p:nvSpPr>
          <p:spPr>
            <a:xfrm>
              <a:off x="5643882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5EA37CF-6EAB-964F-9C51-4BED7FA242E1}"/>
                </a:ext>
              </a:extLst>
            </p:cNvPr>
            <p:cNvSpPr/>
            <p:nvPr/>
          </p:nvSpPr>
          <p:spPr>
            <a:xfrm>
              <a:off x="5865225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4D43E8A-937D-BC4C-AF0D-B15E6591DE9A}"/>
                </a:ext>
              </a:extLst>
            </p:cNvPr>
            <p:cNvSpPr/>
            <p:nvPr/>
          </p:nvSpPr>
          <p:spPr>
            <a:xfrm>
              <a:off x="6086568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1FBBDF8-9B48-2041-A80F-D4D208A4DE7D}"/>
                </a:ext>
              </a:extLst>
            </p:cNvPr>
            <p:cNvSpPr/>
            <p:nvPr/>
          </p:nvSpPr>
          <p:spPr>
            <a:xfrm>
              <a:off x="6307911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B3C3C65-68AC-4140-8090-77DF2B000B1E}"/>
                </a:ext>
              </a:extLst>
            </p:cNvPr>
            <p:cNvSpPr/>
            <p:nvPr/>
          </p:nvSpPr>
          <p:spPr>
            <a:xfrm>
              <a:off x="2766423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28CB27E2-6507-F246-973B-F0AFEFB95A3D}"/>
                </a:ext>
              </a:extLst>
            </p:cNvPr>
            <p:cNvSpPr/>
            <p:nvPr/>
          </p:nvSpPr>
          <p:spPr>
            <a:xfrm>
              <a:off x="2987766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2E3CC8D-A869-4344-B6A3-0F5E816FD81D}"/>
                </a:ext>
              </a:extLst>
            </p:cNvPr>
            <p:cNvSpPr/>
            <p:nvPr/>
          </p:nvSpPr>
          <p:spPr>
            <a:xfrm>
              <a:off x="3209109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7F8EDAD0-EB30-4D48-B91C-4006527058EE}"/>
                </a:ext>
              </a:extLst>
            </p:cNvPr>
            <p:cNvSpPr/>
            <p:nvPr/>
          </p:nvSpPr>
          <p:spPr>
            <a:xfrm>
              <a:off x="3430452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809E902-E3F5-9B4E-BBC6-6D20396D053A}"/>
                </a:ext>
              </a:extLst>
            </p:cNvPr>
            <p:cNvSpPr/>
            <p:nvPr/>
          </p:nvSpPr>
          <p:spPr>
            <a:xfrm>
              <a:off x="3651795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596D565-BBF9-FF4F-BCA3-E8B73C3DF06B}"/>
                </a:ext>
              </a:extLst>
            </p:cNvPr>
            <p:cNvSpPr/>
            <p:nvPr/>
          </p:nvSpPr>
          <p:spPr>
            <a:xfrm>
              <a:off x="3873138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63CE600E-97E0-6546-9E2E-3A7DD72244B3}"/>
                </a:ext>
              </a:extLst>
            </p:cNvPr>
            <p:cNvSpPr/>
            <p:nvPr/>
          </p:nvSpPr>
          <p:spPr>
            <a:xfrm>
              <a:off x="4094481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800552E-CC4B-2C4F-BEEF-F9C9EC12EFC2}"/>
                </a:ext>
              </a:extLst>
            </p:cNvPr>
            <p:cNvSpPr/>
            <p:nvPr/>
          </p:nvSpPr>
          <p:spPr>
            <a:xfrm>
              <a:off x="4315824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292E8B03-5330-A042-AB10-7A9A7200AA38}"/>
                </a:ext>
              </a:extLst>
            </p:cNvPr>
            <p:cNvSpPr/>
            <p:nvPr/>
          </p:nvSpPr>
          <p:spPr>
            <a:xfrm>
              <a:off x="4537167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DC57E51-6782-F442-95B9-75559F8CFA89}"/>
                </a:ext>
              </a:extLst>
            </p:cNvPr>
            <p:cNvSpPr/>
            <p:nvPr/>
          </p:nvSpPr>
          <p:spPr>
            <a:xfrm>
              <a:off x="4758510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8BECE668-C959-CC46-9CCD-7DD7E535B67F}"/>
                </a:ext>
              </a:extLst>
            </p:cNvPr>
            <p:cNvSpPr/>
            <p:nvPr/>
          </p:nvSpPr>
          <p:spPr>
            <a:xfrm>
              <a:off x="4979853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2543013-4490-5A4F-85E6-5B42737C53A1}"/>
                </a:ext>
              </a:extLst>
            </p:cNvPr>
            <p:cNvSpPr/>
            <p:nvPr/>
          </p:nvSpPr>
          <p:spPr>
            <a:xfrm>
              <a:off x="5201196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FA6C9389-DF59-4D44-9AEB-FD69EC9C39BA}"/>
                </a:ext>
              </a:extLst>
            </p:cNvPr>
            <p:cNvSpPr/>
            <p:nvPr/>
          </p:nvSpPr>
          <p:spPr>
            <a:xfrm>
              <a:off x="5422539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0B4F9AB2-AC17-D648-AE1C-311E9D8A4A77}"/>
                </a:ext>
              </a:extLst>
            </p:cNvPr>
            <p:cNvSpPr/>
            <p:nvPr/>
          </p:nvSpPr>
          <p:spPr>
            <a:xfrm>
              <a:off x="5643882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A92BD0C-18B5-9148-9DFE-805F66E8BCD3}"/>
                </a:ext>
              </a:extLst>
            </p:cNvPr>
            <p:cNvSpPr/>
            <p:nvPr/>
          </p:nvSpPr>
          <p:spPr>
            <a:xfrm>
              <a:off x="5865225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F184A64-3FA3-CC43-8D42-1D5735CF4368}"/>
                </a:ext>
              </a:extLst>
            </p:cNvPr>
            <p:cNvSpPr/>
            <p:nvPr/>
          </p:nvSpPr>
          <p:spPr>
            <a:xfrm>
              <a:off x="6086568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0703C067-F8B7-4148-9AC8-687B4B72044F}"/>
                </a:ext>
              </a:extLst>
            </p:cNvPr>
            <p:cNvSpPr/>
            <p:nvPr/>
          </p:nvSpPr>
          <p:spPr>
            <a:xfrm>
              <a:off x="6307911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5582F335-EF62-4D41-9D77-A140471BD165}"/>
                </a:ext>
              </a:extLst>
            </p:cNvPr>
            <p:cNvSpPr/>
            <p:nvPr/>
          </p:nvSpPr>
          <p:spPr>
            <a:xfrm>
              <a:off x="2766423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382C5638-5CBB-5D4F-B609-4442368215C4}"/>
                </a:ext>
              </a:extLst>
            </p:cNvPr>
            <p:cNvSpPr/>
            <p:nvPr/>
          </p:nvSpPr>
          <p:spPr>
            <a:xfrm>
              <a:off x="2987766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C45986FE-EEB2-C241-AAD0-977DD384453F}"/>
                </a:ext>
              </a:extLst>
            </p:cNvPr>
            <p:cNvSpPr/>
            <p:nvPr/>
          </p:nvSpPr>
          <p:spPr>
            <a:xfrm>
              <a:off x="3209109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4C3D290-8D1F-D246-9F27-3C7C5A468051}"/>
                </a:ext>
              </a:extLst>
            </p:cNvPr>
            <p:cNvSpPr/>
            <p:nvPr/>
          </p:nvSpPr>
          <p:spPr>
            <a:xfrm>
              <a:off x="3430452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32E41B75-4096-2840-B37B-149D5D289348}"/>
                </a:ext>
              </a:extLst>
            </p:cNvPr>
            <p:cNvSpPr/>
            <p:nvPr/>
          </p:nvSpPr>
          <p:spPr>
            <a:xfrm>
              <a:off x="3651795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B3A9CD2-B375-0B44-B7FD-673187DDFB2B}"/>
                </a:ext>
              </a:extLst>
            </p:cNvPr>
            <p:cNvSpPr/>
            <p:nvPr/>
          </p:nvSpPr>
          <p:spPr>
            <a:xfrm>
              <a:off x="3873138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F31C5F3-51FF-BA41-A74D-1BB1B8CD78AB}"/>
                </a:ext>
              </a:extLst>
            </p:cNvPr>
            <p:cNvSpPr/>
            <p:nvPr/>
          </p:nvSpPr>
          <p:spPr>
            <a:xfrm>
              <a:off x="4094481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D08D14E6-F996-D047-94CE-F9212DE90709}"/>
                </a:ext>
              </a:extLst>
            </p:cNvPr>
            <p:cNvSpPr/>
            <p:nvPr/>
          </p:nvSpPr>
          <p:spPr>
            <a:xfrm>
              <a:off x="4315824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B3E7E594-378B-8640-B2A3-3F50130CCE00}"/>
                </a:ext>
              </a:extLst>
            </p:cNvPr>
            <p:cNvSpPr/>
            <p:nvPr/>
          </p:nvSpPr>
          <p:spPr>
            <a:xfrm>
              <a:off x="4537167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6A98A2B5-6013-054E-AA57-B389B67C6D2D}"/>
                </a:ext>
              </a:extLst>
            </p:cNvPr>
            <p:cNvSpPr/>
            <p:nvPr/>
          </p:nvSpPr>
          <p:spPr>
            <a:xfrm>
              <a:off x="4758510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0081D531-39AB-7449-8D70-B5D7AA5044A0}"/>
                </a:ext>
              </a:extLst>
            </p:cNvPr>
            <p:cNvSpPr/>
            <p:nvPr/>
          </p:nvSpPr>
          <p:spPr>
            <a:xfrm>
              <a:off x="4979853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33321929-56A9-A54D-801D-A49DDE8F8083}"/>
                </a:ext>
              </a:extLst>
            </p:cNvPr>
            <p:cNvSpPr/>
            <p:nvPr/>
          </p:nvSpPr>
          <p:spPr>
            <a:xfrm>
              <a:off x="5201196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0213D4EF-033A-6340-B947-27120DC156A1}"/>
                </a:ext>
              </a:extLst>
            </p:cNvPr>
            <p:cNvSpPr/>
            <p:nvPr/>
          </p:nvSpPr>
          <p:spPr>
            <a:xfrm>
              <a:off x="5422539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DB5C66F-7F13-EA46-B353-BA8930D521EC}"/>
                </a:ext>
              </a:extLst>
            </p:cNvPr>
            <p:cNvSpPr/>
            <p:nvPr/>
          </p:nvSpPr>
          <p:spPr>
            <a:xfrm>
              <a:off x="5643882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2E827C55-F9E4-0040-A8C8-6580FDB5CB76}"/>
                </a:ext>
              </a:extLst>
            </p:cNvPr>
            <p:cNvSpPr/>
            <p:nvPr/>
          </p:nvSpPr>
          <p:spPr>
            <a:xfrm>
              <a:off x="5865225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DE9A085A-841A-E74E-AB39-CA37AB92D11D}"/>
                </a:ext>
              </a:extLst>
            </p:cNvPr>
            <p:cNvSpPr/>
            <p:nvPr/>
          </p:nvSpPr>
          <p:spPr>
            <a:xfrm>
              <a:off x="6086568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65FFEDD2-93D7-A745-B594-091CCCC9B613}"/>
                </a:ext>
              </a:extLst>
            </p:cNvPr>
            <p:cNvSpPr/>
            <p:nvPr/>
          </p:nvSpPr>
          <p:spPr>
            <a:xfrm>
              <a:off x="6307911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61E4DC6-6D3C-194F-8C2F-5306EF45BDFA}"/>
                </a:ext>
              </a:extLst>
            </p:cNvPr>
            <p:cNvSpPr/>
            <p:nvPr/>
          </p:nvSpPr>
          <p:spPr>
            <a:xfrm>
              <a:off x="2987766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735F8522-4738-C849-A74A-9A749EA676C1}"/>
                </a:ext>
              </a:extLst>
            </p:cNvPr>
            <p:cNvSpPr/>
            <p:nvPr/>
          </p:nvSpPr>
          <p:spPr>
            <a:xfrm>
              <a:off x="3209109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D725566-1E64-5845-988F-8577FBE58EEE}"/>
                </a:ext>
              </a:extLst>
            </p:cNvPr>
            <p:cNvSpPr/>
            <p:nvPr/>
          </p:nvSpPr>
          <p:spPr>
            <a:xfrm>
              <a:off x="3430452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DC803914-F8EC-8B43-A3DA-78FCC4B45554}"/>
                </a:ext>
              </a:extLst>
            </p:cNvPr>
            <p:cNvSpPr/>
            <p:nvPr/>
          </p:nvSpPr>
          <p:spPr>
            <a:xfrm>
              <a:off x="3651795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9B795D8-7F30-BD44-9056-5EAB8884C575}"/>
                </a:ext>
              </a:extLst>
            </p:cNvPr>
            <p:cNvSpPr/>
            <p:nvPr/>
          </p:nvSpPr>
          <p:spPr>
            <a:xfrm>
              <a:off x="3873138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F029D0D-D7F4-5348-8DD8-4B55D3BC4B84}"/>
                </a:ext>
              </a:extLst>
            </p:cNvPr>
            <p:cNvSpPr/>
            <p:nvPr/>
          </p:nvSpPr>
          <p:spPr>
            <a:xfrm>
              <a:off x="4094481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D850447C-EE19-424A-B222-62F06905BB17}"/>
                </a:ext>
              </a:extLst>
            </p:cNvPr>
            <p:cNvSpPr/>
            <p:nvPr/>
          </p:nvSpPr>
          <p:spPr>
            <a:xfrm>
              <a:off x="4315824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5B084594-C455-5B4F-BC1D-47AD00F8F1F7}"/>
                </a:ext>
              </a:extLst>
            </p:cNvPr>
            <p:cNvSpPr/>
            <p:nvPr/>
          </p:nvSpPr>
          <p:spPr>
            <a:xfrm>
              <a:off x="4537167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A94227AE-A7DD-7747-929D-27356518BB04}"/>
                </a:ext>
              </a:extLst>
            </p:cNvPr>
            <p:cNvSpPr/>
            <p:nvPr/>
          </p:nvSpPr>
          <p:spPr>
            <a:xfrm>
              <a:off x="4758510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C77DD6-26CF-F64A-BFB4-F39A9AAE9307}"/>
                </a:ext>
              </a:extLst>
            </p:cNvPr>
            <p:cNvSpPr/>
            <p:nvPr/>
          </p:nvSpPr>
          <p:spPr>
            <a:xfrm>
              <a:off x="4979853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8736CD2-9F10-FF46-BE4E-1389E7260CF4}"/>
                </a:ext>
              </a:extLst>
            </p:cNvPr>
            <p:cNvSpPr/>
            <p:nvPr/>
          </p:nvSpPr>
          <p:spPr>
            <a:xfrm>
              <a:off x="5201196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F741F0FF-76E1-2249-BA17-AE566D95CF35}"/>
                </a:ext>
              </a:extLst>
            </p:cNvPr>
            <p:cNvSpPr/>
            <p:nvPr/>
          </p:nvSpPr>
          <p:spPr>
            <a:xfrm>
              <a:off x="5422539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E6266C8D-4203-844F-8470-1C5309E3A320}"/>
                </a:ext>
              </a:extLst>
            </p:cNvPr>
            <p:cNvSpPr/>
            <p:nvPr/>
          </p:nvSpPr>
          <p:spPr>
            <a:xfrm>
              <a:off x="5643882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E52BFBC3-0A57-C643-9C01-CF5D637E4B66}"/>
                </a:ext>
              </a:extLst>
            </p:cNvPr>
            <p:cNvSpPr/>
            <p:nvPr/>
          </p:nvSpPr>
          <p:spPr>
            <a:xfrm>
              <a:off x="5865225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073EEFBB-AEE7-344B-BE8B-AF86E47F66F5}"/>
                </a:ext>
              </a:extLst>
            </p:cNvPr>
            <p:cNvSpPr/>
            <p:nvPr/>
          </p:nvSpPr>
          <p:spPr>
            <a:xfrm>
              <a:off x="6086568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522E5B37-C991-9F42-B73F-96AC03745739}"/>
                </a:ext>
              </a:extLst>
            </p:cNvPr>
            <p:cNvSpPr/>
            <p:nvPr/>
          </p:nvSpPr>
          <p:spPr>
            <a:xfrm>
              <a:off x="6307911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84C130CF-61D4-984A-B2A1-913D61D07CAD}"/>
                </a:ext>
              </a:extLst>
            </p:cNvPr>
            <p:cNvSpPr/>
            <p:nvPr/>
          </p:nvSpPr>
          <p:spPr>
            <a:xfrm>
              <a:off x="3430452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BCF8A95-67E5-E94E-ACDC-0D15206A9E23}"/>
                </a:ext>
              </a:extLst>
            </p:cNvPr>
            <p:cNvSpPr/>
            <p:nvPr/>
          </p:nvSpPr>
          <p:spPr>
            <a:xfrm>
              <a:off x="3651795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6FD6DFF-5EFE-DB47-881B-E0A1C4F0992F}"/>
                </a:ext>
              </a:extLst>
            </p:cNvPr>
            <p:cNvSpPr/>
            <p:nvPr/>
          </p:nvSpPr>
          <p:spPr>
            <a:xfrm>
              <a:off x="3873138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FF3B42F-E62A-454A-BF43-A247F24D7031}"/>
                </a:ext>
              </a:extLst>
            </p:cNvPr>
            <p:cNvSpPr/>
            <p:nvPr/>
          </p:nvSpPr>
          <p:spPr>
            <a:xfrm>
              <a:off x="4094481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5D8AD7A8-D6CE-AA44-8DDF-B465217334DA}"/>
                </a:ext>
              </a:extLst>
            </p:cNvPr>
            <p:cNvSpPr/>
            <p:nvPr/>
          </p:nvSpPr>
          <p:spPr>
            <a:xfrm>
              <a:off x="4315824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A259644-6F6A-F148-9510-BE8D8C5A1606}"/>
                </a:ext>
              </a:extLst>
            </p:cNvPr>
            <p:cNvSpPr/>
            <p:nvPr/>
          </p:nvSpPr>
          <p:spPr>
            <a:xfrm>
              <a:off x="4537167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0FE4DFB9-7D4A-0448-B9C4-253FE7EC1F7C}"/>
                </a:ext>
              </a:extLst>
            </p:cNvPr>
            <p:cNvSpPr/>
            <p:nvPr/>
          </p:nvSpPr>
          <p:spPr>
            <a:xfrm>
              <a:off x="4758510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D138D40A-F3B9-9D49-9E04-EA0F6B126BDE}"/>
                </a:ext>
              </a:extLst>
            </p:cNvPr>
            <p:cNvSpPr/>
            <p:nvPr/>
          </p:nvSpPr>
          <p:spPr>
            <a:xfrm>
              <a:off x="4979853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0296D45F-7C34-434C-9A0A-7A232D69D2CB}"/>
                </a:ext>
              </a:extLst>
            </p:cNvPr>
            <p:cNvSpPr/>
            <p:nvPr/>
          </p:nvSpPr>
          <p:spPr>
            <a:xfrm>
              <a:off x="5201196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E7F13B20-D474-7646-A1A9-6C220494023B}"/>
                </a:ext>
              </a:extLst>
            </p:cNvPr>
            <p:cNvSpPr/>
            <p:nvPr/>
          </p:nvSpPr>
          <p:spPr>
            <a:xfrm>
              <a:off x="5422539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F4375B87-BAA9-C641-80E2-608AD1301C19}"/>
                </a:ext>
              </a:extLst>
            </p:cNvPr>
            <p:cNvSpPr/>
            <p:nvPr/>
          </p:nvSpPr>
          <p:spPr>
            <a:xfrm>
              <a:off x="5643882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8F007D7-EBDF-E845-9E15-17AAA6A8374C}"/>
                </a:ext>
              </a:extLst>
            </p:cNvPr>
            <p:cNvSpPr/>
            <p:nvPr/>
          </p:nvSpPr>
          <p:spPr>
            <a:xfrm>
              <a:off x="5865225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EE4B704-BC37-7D45-B7D2-092CA0ADBD31}"/>
                </a:ext>
              </a:extLst>
            </p:cNvPr>
            <p:cNvSpPr/>
            <p:nvPr/>
          </p:nvSpPr>
          <p:spPr>
            <a:xfrm>
              <a:off x="3651795" y="414200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2454151-2AFE-0443-B7AF-554B92E51A32}"/>
                </a:ext>
              </a:extLst>
            </p:cNvPr>
            <p:cNvSpPr/>
            <p:nvPr/>
          </p:nvSpPr>
          <p:spPr>
            <a:xfrm>
              <a:off x="3873138" y="414200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449870B9-47F5-1D41-BF02-5E1B61FAB127}"/>
                </a:ext>
              </a:extLst>
            </p:cNvPr>
            <p:cNvSpPr/>
            <p:nvPr/>
          </p:nvSpPr>
          <p:spPr>
            <a:xfrm>
              <a:off x="4094481" y="414200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A0036E4-F78E-0A4E-B0D2-039C765F1145}"/>
                </a:ext>
              </a:extLst>
            </p:cNvPr>
            <p:cNvSpPr/>
            <p:nvPr/>
          </p:nvSpPr>
          <p:spPr>
            <a:xfrm>
              <a:off x="4315824" y="414200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675DAF8-91A5-F54F-ACCB-05B2BDB09B43}"/>
                </a:ext>
              </a:extLst>
            </p:cNvPr>
            <p:cNvSpPr/>
            <p:nvPr/>
          </p:nvSpPr>
          <p:spPr>
            <a:xfrm>
              <a:off x="4537167" y="414200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46473BFC-3AB4-624D-9742-4AF9D4E5C22C}"/>
                </a:ext>
              </a:extLst>
            </p:cNvPr>
            <p:cNvSpPr/>
            <p:nvPr/>
          </p:nvSpPr>
          <p:spPr>
            <a:xfrm>
              <a:off x="4758510" y="414200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51A3642-7AAA-4949-80D4-A1141C15330E}"/>
                </a:ext>
              </a:extLst>
            </p:cNvPr>
            <p:cNvSpPr/>
            <p:nvPr/>
          </p:nvSpPr>
          <p:spPr>
            <a:xfrm>
              <a:off x="4979853" y="414200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3DD34AC3-57F0-C74C-9E48-B0B63F43AA7A}"/>
                </a:ext>
              </a:extLst>
            </p:cNvPr>
            <p:cNvSpPr/>
            <p:nvPr/>
          </p:nvSpPr>
          <p:spPr>
            <a:xfrm>
              <a:off x="5201196" y="414200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F9D4A59-8A45-EF45-950A-52AD1735FE25}"/>
                </a:ext>
              </a:extLst>
            </p:cNvPr>
            <p:cNvSpPr/>
            <p:nvPr/>
          </p:nvSpPr>
          <p:spPr>
            <a:xfrm>
              <a:off x="5422539" y="414200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4DB1ECF-41B4-F04B-9208-DD7AF1D11005}"/>
                </a:ext>
              </a:extLst>
            </p:cNvPr>
            <p:cNvSpPr/>
            <p:nvPr/>
          </p:nvSpPr>
          <p:spPr>
            <a:xfrm>
              <a:off x="4315824" y="448121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AD5D925-DFF0-5E40-B53A-CCBCEF24FDEA}"/>
                </a:ext>
              </a:extLst>
            </p:cNvPr>
            <p:cNvSpPr/>
            <p:nvPr/>
          </p:nvSpPr>
          <p:spPr>
            <a:xfrm>
              <a:off x="4537167" y="448121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48E9FB3D-4388-3D4E-AED8-075798E5EE41}"/>
                </a:ext>
              </a:extLst>
            </p:cNvPr>
            <p:cNvSpPr/>
            <p:nvPr/>
          </p:nvSpPr>
          <p:spPr>
            <a:xfrm>
              <a:off x="4758510" y="448121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3" name="Oval 162">
            <a:extLst>
              <a:ext uri="{FF2B5EF4-FFF2-40B4-BE49-F238E27FC236}">
                <a16:creationId xmlns:a16="http://schemas.microsoft.com/office/drawing/2014/main" id="{D2D6F71D-8C1A-4448-B260-266B37DC813C}"/>
              </a:ext>
            </a:extLst>
          </p:cNvPr>
          <p:cNvSpPr/>
          <p:nvPr/>
        </p:nvSpPr>
        <p:spPr>
          <a:xfrm>
            <a:off x="2911548" y="274863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4DF29C-9BB5-EE45-8BF7-442D7B385E92}"/>
              </a:ext>
            </a:extLst>
          </p:cNvPr>
          <p:cNvCxnSpPr>
            <a:cxnSpLocks/>
            <a:endCxn id="163" idx="4"/>
          </p:cNvCxnSpPr>
          <p:nvPr/>
        </p:nvCxnSpPr>
        <p:spPr>
          <a:xfrm flipV="1">
            <a:off x="2957268" y="2840072"/>
            <a:ext cx="0" cy="1371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 Placeholder 4">
            <a:extLst>
              <a:ext uri="{FF2B5EF4-FFF2-40B4-BE49-F238E27FC236}">
                <a16:creationId xmlns:a16="http://schemas.microsoft.com/office/drawing/2014/main" id="{7DA5BCFA-7B61-CF4A-9D67-750A8C445565}"/>
              </a:ext>
            </a:extLst>
          </p:cNvPr>
          <p:cNvSpPr txBox="1">
            <a:spLocks/>
          </p:cNvSpPr>
          <p:nvPr/>
        </p:nvSpPr>
        <p:spPr>
          <a:xfrm>
            <a:off x="5198872" y="1441700"/>
            <a:ext cx="3868927" cy="530744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Element and associated data structures are indexed indirectly via a data structure, e.g., </a:t>
            </a:r>
            <a:r>
              <a:rPr lang="en-US" dirty="0" err="1">
                <a:latin typeface="+mj-lt"/>
              </a:rPr>
              <a:t>velocity_x</a:t>
            </a:r>
            <a:r>
              <a:rPr lang="en-US" dirty="0">
                <a:latin typeface="+mj-lt"/>
              </a:rPr>
              <a:t>(k), </a:t>
            </a:r>
            <a:r>
              <a:rPr lang="en-US" dirty="0" err="1">
                <a:latin typeface="+mj-lt"/>
              </a:rPr>
              <a:t>ober</a:t>
            </a:r>
            <a:r>
              <a:rPr lang="en-US" dirty="0">
                <a:latin typeface="+mj-lt"/>
              </a:rPr>
              <a:t> the range: </a:t>
            </a:r>
            <a:r>
              <a:rPr lang="en-US" dirty="0" err="1">
                <a:latin typeface="+mj-lt"/>
              </a:rPr>
              <a:t>velocity_x</a:t>
            </a:r>
            <a:r>
              <a:rPr lang="en-US" dirty="0">
                <a:latin typeface="+mj-lt"/>
              </a:rPr>
              <a:t>(0:nElem)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Neighbors of (k) are obtained via a relationship mapping obtained, e.g., 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3D2C5456-5F31-E34D-B29F-CE6E0C448A7B}"/>
              </a:ext>
            </a:extLst>
          </p:cNvPr>
          <p:cNvSpPr/>
          <p:nvPr/>
        </p:nvSpPr>
        <p:spPr>
          <a:xfrm>
            <a:off x="6351440" y="2900703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41349209-8E15-DD4E-8D06-A02599721FAA}"/>
              </a:ext>
            </a:extLst>
          </p:cNvPr>
          <p:cNvCxnSpPr>
            <a:cxnSpLocks/>
            <a:endCxn id="170" idx="4"/>
          </p:cNvCxnSpPr>
          <p:nvPr/>
        </p:nvCxnSpPr>
        <p:spPr>
          <a:xfrm flipV="1">
            <a:off x="6397160" y="2992143"/>
            <a:ext cx="0" cy="1188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BB462A52-F98D-5544-91E7-F9E8A019EF84}"/>
              </a:ext>
            </a:extLst>
          </p:cNvPr>
          <p:cNvSpPr txBox="1"/>
          <p:nvPr/>
        </p:nvSpPr>
        <p:spPr>
          <a:xfrm>
            <a:off x="4833259" y="6105414"/>
            <a:ext cx="41493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std::vector&lt;int&gt; </a:t>
            </a:r>
            <a:r>
              <a:rPr lang="en-US" sz="1600" dirty="0" err="1">
                <a:latin typeface="Courier" pitchFamily="2" charset="0"/>
              </a:rPr>
              <a:t>neighbor_elems</a:t>
            </a:r>
            <a:r>
              <a:rPr lang="en-US" sz="1600" dirty="0">
                <a:latin typeface="Courier" pitchFamily="2" charset="0"/>
              </a:rPr>
              <a:t> </a:t>
            </a:r>
          </a:p>
          <a:p>
            <a:r>
              <a:rPr lang="en-US" sz="1600" dirty="0">
                <a:latin typeface="Courier" pitchFamily="2" charset="0"/>
              </a:rPr>
              <a:t>	= </a:t>
            </a:r>
            <a:r>
              <a:rPr lang="en-US" sz="1600" dirty="0" err="1">
                <a:latin typeface="Courier" pitchFamily="2" charset="0"/>
              </a:rPr>
              <a:t>elem_relationship</a:t>
            </a:r>
            <a:r>
              <a:rPr lang="en-US" sz="1600" dirty="0">
                <a:latin typeface="Courier" pitchFamily="2" charset="0"/>
              </a:rPr>
              <a:t>(k);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69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Over the Domain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30744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a simple model equation with the heart domain in mind: 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Integrating over the domain, </a:t>
            </a:r>
            <a:r>
              <a:rPr lang="en-US" dirty="0">
                <a:latin typeface="Symbol" pitchFamily="2" charset="2"/>
              </a:rPr>
              <a:t>W</a:t>
            </a:r>
            <a:r>
              <a:rPr lang="en-US" dirty="0"/>
              <a:t>:</a:t>
            </a: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Symbol" pitchFamily="2" charset="2"/>
              </a:rPr>
              <a:t> </a:t>
            </a:r>
            <a:r>
              <a:rPr lang="en-US" dirty="0"/>
              <a:t>Without loss of generality, let us define a set of subdomains, </a:t>
            </a:r>
            <a:r>
              <a:rPr lang="en-US" dirty="0" err="1">
                <a:latin typeface="Symbol" pitchFamily="2" charset="2"/>
              </a:rPr>
              <a:t>W</a:t>
            </a:r>
            <a:r>
              <a:rPr lang="en-US" baseline="-25000" dirty="0" err="1"/>
              <a:t>k</a:t>
            </a:r>
            <a:r>
              <a:rPr lang="en-US" dirty="0"/>
              <a:t>:</a:t>
            </a: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E9F420-DDC6-0E49-A685-D12649FF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590" y="2631014"/>
            <a:ext cx="4025189" cy="22641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0CD68-0B81-574C-9123-AA69DD45C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740" y="2095157"/>
            <a:ext cx="18796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FB9549-653D-B844-A787-4E75F19E6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640" y="3542699"/>
            <a:ext cx="2971800" cy="1003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801B21-8B72-734F-8D25-4D0AEF473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490" y="5481917"/>
            <a:ext cx="4102100" cy="1130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0C778E3-DA50-B54E-85E7-B81FAE67D907}"/>
              </a:ext>
            </a:extLst>
          </p:cNvPr>
          <p:cNvSpPr txBox="1"/>
          <p:nvPr/>
        </p:nvSpPr>
        <p:spPr>
          <a:xfrm>
            <a:off x="3665545" y="2307534"/>
            <a:ext cx="4334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F</a:t>
            </a:r>
            <a:r>
              <a:rPr lang="en-US" baseline="-25000" dirty="0"/>
              <a:t>j</a:t>
            </a:r>
            <a:r>
              <a:rPr lang="en-US" dirty="0"/>
              <a:t> is a flux and S is a source term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1C14FF-5513-9448-AA40-638C7C7BEB1F}"/>
              </a:ext>
            </a:extLst>
          </p:cNvPr>
          <p:cNvSpPr txBox="1"/>
          <p:nvPr/>
        </p:nvSpPr>
        <p:spPr>
          <a:xfrm>
            <a:off x="5503496" y="5639582"/>
            <a:ext cx="2823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Often the formality of </a:t>
            </a:r>
            <a:r>
              <a:rPr lang="en-US" dirty="0" err="1">
                <a:latin typeface="Symbol" pitchFamily="2" charset="2"/>
              </a:rPr>
              <a:t>S</a:t>
            </a:r>
            <a:r>
              <a:rPr lang="en-US" baseline="-25000" dirty="0" err="1"/>
              <a:t>k</a:t>
            </a:r>
            <a:r>
              <a:rPr lang="en-US" dirty="0"/>
              <a:t> and </a:t>
            </a:r>
            <a:r>
              <a:rPr lang="en-US" dirty="0" err="1">
                <a:latin typeface="Symbol" pitchFamily="2" charset="2"/>
              </a:rPr>
              <a:t>W</a:t>
            </a:r>
            <a:r>
              <a:rPr lang="en-US" baseline="-25000" dirty="0" err="1"/>
              <a:t>k</a:t>
            </a:r>
            <a:r>
              <a:rPr lang="en-US" dirty="0"/>
              <a:t> is dropped and is implied over the integration </a:t>
            </a:r>
          </a:p>
        </p:txBody>
      </p:sp>
    </p:spTree>
    <p:extLst>
      <p:ext uri="{BB962C8B-B14F-4D97-AF65-F5344CB8AC3E}">
        <p14:creationId xmlns:p14="http://schemas.microsoft.com/office/powerpoint/2010/main" val="400299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Mesh-based Methods Basic Concept: Sub-divide domain into </a:t>
            </a:r>
            <a:r>
              <a:rPr lang="en-US" i="1" dirty="0"/>
              <a:t>Finite Elements and Numerically Integrate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94766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Define basis within the domain: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While restricting to a Lagrange nodal basis,                          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0" name="TextBox 649">
                <a:extLst>
                  <a:ext uri="{FF2B5EF4-FFF2-40B4-BE49-F238E27FC236}">
                    <a16:creationId xmlns:a16="http://schemas.microsoft.com/office/drawing/2014/main" id="{130878AD-A108-5F45-9780-69C7C7CDA491}"/>
                  </a:ext>
                </a:extLst>
              </p:cNvPr>
              <p:cNvSpPr txBox="1"/>
              <p:nvPr/>
            </p:nvSpPr>
            <p:spPr>
              <a:xfrm>
                <a:off x="3664658" y="1141405"/>
                <a:ext cx="4057969" cy="9081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𝑛𝑜𝑑𝑒𝑠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0" name="TextBox 649">
                <a:extLst>
                  <a:ext uri="{FF2B5EF4-FFF2-40B4-BE49-F238E27FC236}">
                    <a16:creationId xmlns:a16="http://schemas.microsoft.com/office/drawing/2014/main" id="{130878AD-A108-5F45-9780-69C7C7CDA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658" y="1141405"/>
                <a:ext cx="4057969" cy="908197"/>
              </a:xfrm>
              <a:prstGeom prst="rect">
                <a:avLst/>
              </a:prstGeom>
              <a:blipFill>
                <a:blip r:embed="rId2"/>
                <a:stretch>
                  <a:fillRect t="-89041" b="-138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28B0A7A-42FA-5B41-982F-0076B397A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057" y="3002126"/>
            <a:ext cx="6299200" cy="3543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0B7104-BBD8-E641-8677-0259D4DDB2ED}"/>
                  </a:ext>
                </a:extLst>
              </p:cNvPr>
              <p:cNvSpPr txBox="1"/>
              <p:nvPr/>
            </p:nvSpPr>
            <p:spPr>
              <a:xfrm>
                <a:off x="4572000" y="2196230"/>
                <a:ext cx="1931105" cy="4016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0B7104-BBD8-E641-8677-0259D4DDB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196230"/>
                <a:ext cx="1931105" cy="401648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4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6C811E1E-BA1E-824E-834F-59D1824011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699"/>
            <a:ext cx="6737237" cy="541629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Mindset change for unstructured: the mesh connectivity we have implicitly defines the limiting spatial order of the scheme, here in an unstructured setting, second-order in space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The “left”/”right” two-state scheme where i-2, and i+1 values are “reachable” through extrapolation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Later, in the advection stabilization set of lectures, we will see that such extrapolation is, often “limited”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0F2C0F7-48B5-CA46-9E94-1B6F1394C724}"/>
              </a:ext>
            </a:extLst>
          </p:cNvPr>
          <p:cNvCxnSpPr>
            <a:cxnSpLocks/>
          </p:cNvCxnSpPr>
          <p:nvPr/>
        </p:nvCxnSpPr>
        <p:spPr>
          <a:xfrm flipV="1">
            <a:off x="611756" y="2833622"/>
            <a:ext cx="182880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02659AA-EF6F-9C43-A247-6879543BFC79}"/>
              </a:ext>
            </a:extLst>
          </p:cNvPr>
          <p:cNvCxnSpPr>
            <a:cxnSpLocks/>
          </p:cNvCxnSpPr>
          <p:nvPr/>
        </p:nvCxnSpPr>
        <p:spPr>
          <a:xfrm flipV="1">
            <a:off x="6636055" y="2799651"/>
            <a:ext cx="182880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87" y="240506"/>
            <a:ext cx="7543800" cy="570225"/>
          </a:xfrm>
        </p:spPr>
        <p:txBody>
          <a:bodyPr/>
          <a:lstStyle/>
          <a:p>
            <a:r>
              <a:rPr lang="en-US" dirty="0"/>
              <a:t>Re-visiting the Underlying Basis: Vertex-centered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7284FD4-6A08-7C4F-8952-CAB7B981646F}"/>
              </a:ext>
            </a:extLst>
          </p:cNvPr>
          <p:cNvGrpSpPr/>
          <p:nvPr/>
        </p:nvGrpSpPr>
        <p:grpSpPr>
          <a:xfrm>
            <a:off x="2275348" y="2345000"/>
            <a:ext cx="4537198" cy="580382"/>
            <a:chOff x="2317943" y="2804661"/>
            <a:chExt cx="4537198" cy="580382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41404D6-6888-AC44-9F72-D32867D3BBAA}"/>
                </a:ext>
              </a:extLst>
            </p:cNvPr>
            <p:cNvCxnSpPr>
              <a:cxnSpLocks/>
              <a:stCxn id="12" idx="2"/>
              <a:endCxn id="13" idx="6"/>
            </p:cNvCxnSpPr>
            <p:nvPr/>
          </p:nvCxnSpPr>
          <p:spPr>
            <a:xfrm flipV="1">
              <a:off x="2422230" y="3256753"/>
              <a:ext cx="4347860" cy="365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D5E0F10-3478-6843-AF42-9F5BCE35492F}"/>
                </a:ext>
              </a:extLst>
            </p:cNvPr>
            <p:cNvSpPr/>
            <p:nvPr/>
          </p:nvSpPr>
          <p:spPr>
            <a:xfrm>
              <a:off x="2422230" y="3201523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3FF05CF-3655-514D-B078-21A797B98783}"/>
                </a:ext>
              </a:extLst>
            </p:cNvPr>
            <p:cNvSpPr/>
            <p:nvPr/>
          </p:nvSpPr>
          <p:spPr>
            <a:xfrm>
              <a:off x="6587210" y="3164993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C705C6B-305F-5940-A40E-A62EAB40345B}"/>
                </a:ext>
              </a:extLst>
            </p:cNvPr>
            <p:cNvSpPr/>
            <p:nvPr/>
          </p:nvSpPr>
          <p:spPr>
            <a:xfrm>
              <a:off x="4504720" y="3173993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A9A0CC-43F7-5C45-974C-03E6C6A00461}"/>
                </a:ext>
              </a:extLst>
            </p:cNvPr>
            <p:cNvSpPr txBox="1"/>
            <p:nvPr/>
          </p:nvSpPr>
          <p:spPr>
            <a:xfrm>
              <a:off x="2317943" y="2834231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i-1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BE45B1-CE54-CA47-A1F9-708BFE51AF74}"/>
                </a:ext>
              </a:extLst>
            </p:cNvPr>
            <p:cNvSpPr txBox="1"/>
            <p:nvPr/>
          </p:nvSpPr>
          <p:spPr>
            <a:xfrm>
              <a:off x="4442912" y="2834231"/>
              <a:ext cx="250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31AA7A-8B9B-FA4F-BC6B-04095B881D20}"/>
                </a:ext>
              </a:extLst>
            </p:cNvPr>
            <p:cNvSpPr txBox="1"/>
            <p:nvPr/>
          </p:nvSpPr>
          <p:spPr>
            <a:xfrm>
              <a:off x="6361095" y="2813662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i+1</a:t>
              </a:r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57590A29-33DC-434D-919B-1CFCC14AC3E5}"/>
                </a:ext>
              </a:extLst>
            </p:cNvPr>
            <p:cNvSpPr/>
            <p:nvPr/>
          </p:nvSpPr>
          <p:spPr>
            <a:xfrm>
              <a:off x="5579452" y="3209651"/>
              <a:ext cx="91440" cy="9144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509DFDF8-652D-E943-8419-1900F55751F5}"/>
                </a:ext>
              </a:extLst>
            </p:cNvPr>
            <p:cNvSpPr/>
            <p:nvPr/>
          </p:nvSpPr>
          <p:spPr>
            <a:xfrm>
              <a:off x="3466197" y="3202996"/>
              <a:ext cx="91440" cy="9144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191411E-CEA0-AC45-807B-83142AD57FED}"/>
                </a:ext>
              </a:extLst>
            </p:cNvPr>
            <p:cNvSpPr txBox="1"/>
            <p:nvPr/>
          </p:nvSpPr>
          <p:spPr>
            <a:xfrm>
              <a:off x="5414251" y="2804661"/>
              <a:ext cx="5485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aseline="-25000" dirty="0"/>
                <a:t>i+1/2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709373C-FDDF-4446-8A39-B9E7932267FD}"/>
                </a:ext>
              </a:extLst>
            </p:cNvPr>
            <p:cNvSpPr txBox="1"/>
            <p:nvPr/>
          </p:nvSpPr>
          <p:spPr>
            <a:xfrm>
              <a:off x="3243713" y="2818305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aseline="-25000" dirty="0"/>
                <a:t>i-1/2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64226A2-6026-5E44-8D8D-E93027DE067C}"/>
              </a:ext>
            </a:extLst>
          </p:cNvPr>
          <p:cNvSpPr/>
          <p:nvPr/>
        </p:nvSpPr>
        <p:spPr>
          <a:xfrm>
            <a:off x="3473030" y="2150075"/>
            <a:ext cx="2103120" cy="129844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E42FA1-2750-624A-98BA-12AB3848B538}"/>
              </a:ext>
            </a:extLst>
          </p:cNvPr>
          <p:cNvSpPr/>
          <p:nvPr/>
        </p:nvSpPr>
        <p:spPr>
          <a:xfrm>
            <a:off x="2440556" y="2683785"/>
            <a:ext cx="2103120" cy="266312"/>
          </a:xfrm>
          <a:prstGeom prst="rect">
            <a:avLst/>
          </a:prstGeom>
          <a:solidFill>
            <a:schemeClr val="accent1">
              <a:alpha val="1674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6CF5C53-00C5-8048-A0A8-B1C6651E0125}"/>
                  </a:ext>
                </a:extLst>
              </p:cNvPr>
              <p:cNvSpPr txBox="1"/>
              <p:nvPr/>
            </p:nvSpPr>
            <p:spPr>
              <a:xfrm>
                <a:off x="679612" y="3299254"/>
                <a:ext cx="2738378" cy="5636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Elem 1: </a:t>
                </a:r>
                <a:r>
                  <a:rPr lang="en-US" dirty="0">
                    <a:latin typeface="Symbol" pitchFamily="2" charset="2"/>
                  </a:rPr>
                  <a:t>f</a:t>
                </a:r>
                <a:r>
                  <a:rPr lang="en-US" baseline="-25000" dirty="0"/>
                  <a:t>i</a:t>
                </a:r>
                <a:r>
                  <a:rPr lang="en-US" dirty="0"/>
                  <a:t>, </a:t>
                </a:r>
                <a:r>
                  <a:rPr lang="en-US" dirty="0">
                    <a:latin typeface="Symbol" pitchFamily="2" charset="2"/>
                  </a:rPr>
                  <a:t>f</a:t>
                </a:r>
                <a:r>
                  <a:rPr lang="en-US" baseline="-25000" dirty="0"/>
                  <a:t>i-1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6CF5C53-00C5-8048-A0A8-B1C6651E0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12" y="3299254"/>
                <a:ext cx="2738378" cy="563616"/>
              </a:xfrm>
              <a:prstGeom prst="rect">
                <a:avLst/>
              </a:prstGeom>
              <a:blipFill>
                <a:blip r:embed="rId2"/>
                <a:stretch>
                  <a:fillRect l="-1843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0952B06E-E068-F84D-99EC-772EC5FE424D}"/>
              </a:ext>
            </a:extLst>
          </p:cNvPr>
          <p:cNvSpPr/>
          <p:nvPr/>
        </p:nvSpPr>
        <p:spPr>
          <a:xfrm>
            <a:off x="8451677" y="270944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37652A-21D3-834E-A264-A663A459A51D}"/>
              </a:ext>
            </a:extLst>
          </p:cNvPr>
          <p:cNvSpPr txBox="1"/>
          <p:nvPr/>
        </p:nvSpPr>
        <p:spPr>
          <a:xfrm>
            <a:off x="8225562" y="2358117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i+2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B89ED49-8AC4-3748-84E2-ADD2AD9DF878}"/>
              </a:ext>
            </a:extLst>
          </p:cNvPr>
          <p:cNvSpPr/>
          <p:nvPr/>
        </p:nvSpPr>
        <p:spPr>
          <a:xfrm>
            <a:off x="497081" y="274165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862611-A3D0-DF47-8DC2-202777CFDD77}"/>
              </a:ext>
            </a:extLst>
          </p:cNvPr>
          <p:cNvSpPr txBox="1"/>
          <p:nvPr/>
        </p:nvSpPr>
        <p:spPr>
          <a:xfrm>
            <a:off x="270966" y="2390322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i-2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624EE16-2677-5043-8C71-8B05DB58F1B5}"/>
                  </a:ext>
                </a:extLst>
              </p:cNvPr>
              <p:cNvSpPr txBox="1"/>
              <p:nvPr/>
            </p:nvSpPr>
            <p:spPr>
              <a:xfrm>
                <a:off x="1141176" y="3815815"/>
                <a:ext cx="4057969" cy="9081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𝑛𝑜𝑑𝑒𝑠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624EE16-2677-5043-8C71-8B05DB58F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176" y="3815815"/>
                <a:ext cx="4057969" cy="908197"/>
              </a:xfrm>
              <a:prstGeom prst="rect">
                <a:avLst/>
              </a:prstGeom>
              <a:blipFill>
                <a:blip r:embed="rId3"/>
                <a:stretch>
                  <a:fillRect t="-91667" b="-1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12A88F-19F3-1444-8DFA-D5FFD7075D6F}"/>
                  </a:ext>
                </a:extLst>
              </p:cNvPr>
              <p:cNvSpPr txBox="1"/>
              <p:nvPr/>
            </p:nvSpPr>
            <p:spPr>
              <a:xfrm>
                <a:off x="5249847" y="3990670"/>
                <a:ext cx="3410741" cy="5584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12A88F-19F3-1444-8DFA-D5FFD7075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847" y="3990670"/>
                <a:ext cx="3410741" cy="558486"/>
              </a:xfrm>
              <a:prstGeom prst="rect">
                <a:avLst/>
              </a:prstGeom>
              <a:blipFill>
                <a:blip r:embed="rId4"/>
                <a:stretch>
                  <a:fillRect t="-91111" r="-2593" b="-1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DB09384E-B2EE-B946-B5DF-F5507E1E6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3224" y="5285444"/>
            <a:ext cx="1613125" cy="1332050"/>
          </a:xfrm>
          <a:prstGeom prst="rect">
            <a:avLst/>
          </a:prstGeom>
        </p:spPr>
      </p:pic>
      <p:sp>
        <p:nvSpPr>
          <p:cNvPr id="35" name="Triangle 34">
            <a:extLst>
              <a:ext uri="{FF2B5EF4-FFF2-40B4-BE49-F238E27FC236}">
                <a16:creationId xmlns:a16="http://schemas.microsoft.com/office/drawing/2014/main" id="{34530C66-7651-0545-B230-A63B9F97A8AD}"/>
              </a:ext>
            </a:extLst>
          </p:cNvPr>
          <p:cNvSpPr/>
          <p:nvPr/>
        </p:nvSpPr>
        <p:spPr>
          <a:xfrm>
            <a:off x="7507930" y="273897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02B882-1751-564C-86B2-269A5E0ADFF8}"/>
              </a:ext>
            </a:extLst>
          </p:cNvPr>
          <p:cNvSpPr txBox="1"/>
          <p:nvPr/>
        </p:nvSpPr>
        <p:spPr>
          <a:xfrm>
            <a:off x="5877537" y="3184060"/>
            <a:ext cx="2818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Integration points</a:t>
            </a:r>
          </a:p>
          <a:p>
            <a:r>
              <a:rPr lang="en-US" dirty="0"/>
              <a:t>Degree-of-freedom (DOF)</a:t>
            </a:r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E25317AE-62DB-5949-84FD-081B6F0AB8A3}"/>
              </a:ext>
            </a:extLst>
          </p:cNvPr>
          <p:cNvSpPr/>
          <p:nvPr/>
        </p:nvSpPr>
        <p:spPr>
          <a:xfrm>
            <a:off x="5779277" y="332245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669D577-7C93-6F4B-B8F1-1BE83FC3E51A}"/>
              </a:ext>
            </a:extLst>
          </p:cNvPr>
          <p:cNvSpPr/>
          <p:nvPr/>
        </p:nvSpPr>
        <p:spPr>
          <a:xfrm>
            <a:off x="5743425" y="355006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DD43E2-12F0-AC44-A5D9-5E1FF79A486E}"/>
              </a:ext>
            </a:extLst>
          </p:cNvPr>
          <p:cNvSpPr txBox="1"/>
          <p:nvPr/>
        </p:nvSpPr>
        <p:spPr>
          <a:xfrm>
            <a:off x="3082831" y="6426926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Iso-parametric coordinate system: -1:+1</a:t>
            </a:r>
          </a:p>
        </p:txBody>
      </p:sp>
    </p:spTree>
    <p:extLst>
      <p:ext uri="{BB962C8B-B14F-4D97-AF65-F5344CB8AC3E}">
        <p14:creationId xmlns:p14="http://schemas.microsoft.com/office/powerpoint/2010/main" val="337702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666451A-A660-A04D-AA37-966A1B387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699"/>
            <a:ext cx="6737237" cy="541629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Mindset change for unstructured: the mesh connectivity we have implicitly defines the limiting spatial order of the scheme, here in an unstructured setting, second-order in space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The “left”/”right” two-state scheme where i-1, and i+2 values are “reachable” through extrapolation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Later, in the advection stabilization set of lectures, we will see that such extrapolation is, often “limited”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0F2C0F7-48B5-CA46-9E94-1B6F1394C724}"/>
              </a:ext>
            </a:extLst>
          </p:cNvPr>
          <p:cNvCxnSpPr>
            <a:cxnSpLocks/>
          </p:cNvCxnSpPr>
          <p:nvPr/>
        </p:nvCxnSpPr>
        <p:spPr>
          <a:xfrm flipV="1">
            <a:off x="611756" y="2833622"/>
            <a:ext cx="182880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02659AA-EF6F-9C43-A247-6879543BFC79}"/>
              </a:ext>
            </a:extLst>
          </p:cNvPr>
          <p:cNvCxnSpPr>
            <a:cxnSpLocks/>
          </p:cNvCxnSpPr>
          <p:nvPr/>
        </p:nvCxnSpPr>
        <p:spPr>
          <a:xfrm flipV="1">
            <a:off x="6636055" y="2799651"/>
            <a:ext cx="182880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87" y="240506"/>
            <a:ext cx="7543800" cy="570225"/>
          </a:xfrm>
        </p:spPr>
        <p:txBody>
          <a:bodyPr/>
          <a:lstStyle/>
          <a:p>
            <a:r>
              <a:rPr lang="en-US" dirty="0"/>
              <a:t>Re-visiting the Underlying Basis: Vertex-centered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7284FD4-6A08-7C4F-8952-CAB7B981646F}"/>
              </a:ext>
            </a:extLst>
          </p:cNvPr>
          <p:cNvGrpSpPr/>
          <p:nvPr/>
        </p:nvGrpSpPr>
        <p:grpSpPr>
          <a:xfrm>
            <a:off x="2275348" y="2345000"/>
            <a:ext cx="4537198" cy="580382"/>
            <a:chOff x="2317943" y="2804661"/>
            <a:chExt cx="4537198" cy="580382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41404D6-6888-AC44-9F72-D32867D3BBAA}"/>
                </a:ext>
              </a:extLst>
            </p:cNvPr>
            <p:cNvCxnSpPr>
              <a:cxnSpLocks/>
              <a:stCxn id="12" idx="2"/>
              <a:endCxn id="13" idx="6"/>
            </p:cNvCxnSpPr>
            <p:nvPr/>
          </p:nvCxnSpPr>
          <p:spPr>
            <a:xfrm flipV="1">
              <a:off x="2422230" y="3256753"/>
              <a:ext cx="4347860" cy="365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D5E0F10-3478-6843-AF42-9F5BCE35492F}"/>
                </a:ext>
              </a:extLst>
            </p:cNvPr>
            <p:cNvSpPr/>
            <p:nvPr/>
          </p:nvSpPr>
          <p:spPr>
            <a:xfrm>
              <a:off x="2422230" y="3201523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3FF05CF-3655-514D-B078-21A797B98783}"/>
                </a:ext>
              </a:extLst>
            </p:cNvPr>
            <p:cNvSpPr/>
            <p:nvPr/>
          </p:nvSpPr>
          <p:spPr>
            <a:xfrm>
              <a:off x="6587210" y="3164993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C705C6B-305F-5940-A40E-A62EAB40345B}"/>
                </a:ext>
              </a:extLst>
            </p:cNvPr>
            <p:cNvSpPr/>
            <p:nvPr/>
          </p:nvSpPr>
          <p:spPr>
            <a:xfrm>
              <a:off x="4504720" y="3173993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A9A0CC-43F7-5C45-974C-03E6C6A00461}"/>
                </a:ext>
              </a:extLst>
            </p:cNvPr>
            <p:cNvSpPr txBox="1"/>
            <p:nvPr/>
          </p:nvSpPr>
          <p:spPr>
            <a:xfrm>
              <a:off x="2317943" y="2834231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i-1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BE45B1-CE54-CA47-A1F9-708BFE51AF74}"/>
                </a:ext>
              </a:extLst>
            </p:cNvPr>
            <p:cNvSpPr txBox="1"/>
            <p:nvPr/>
          </p:nvSpPr>
          <p:spPr>
            <a:xfrm>
              <a:off x="4442912" y="2834231"/>
              <a:ext cx="250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31AA7A-8B9B-FA4F-BC6B-04095B881D20}"/>
                </a:ext>
              </a:extLst>
            </p:cNvPr>
            <p:cNvSpPr txBox="1"/>
            <p:nvPr/>
          </p:nvSpPr>
          <p:spPr>
            <a:xfrm>
              <a:off x="6361095" y="2813662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i+1</a:t>
              </a:r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57590A29-33DC-434D-919B-1CFCC14AC3E5}"/>
                </a:ext>
              </a:extLst>
            </p:cNvPr>
            <p:cNvSpPr/>
            <p:nvPr/>
          </p:nvSpPr>
          <p:spPr>
            <a:xfrm>
              <a:off x="5579452" y="3209651"/>
              <a:ext cx="91440" cy="9144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509DFDF8-652D-E943-8419-1900F55751F5}"/>
                </a:ext>
              </a:extLst>
            </p:cNvPr>
            <p:cNvSpPr/>
            <p:nvPr/>
          </p:nvSpPr>
          <p:spPr>
            <a:xfrm>
              <a:off x="3466197" y="3202996"/>
              <a:ext cx="91440" cy="9144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191411E-CEA0-AC45-807B-83142AD57FED}"/>
                </a:ext>
              </a:extLst>
            </p:cNvPr>
            <p:cNvSpPr txBox="1"/>
            <p:nvPr/>
          </p:nvSpPr>
          <p:spPr>
            <a:xfrm>
              <a:off x="5414251" y="2804661"/>
              <a:ext cx="5485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aseline="-25000" dirty="0"/>
                <a:t>i+1/2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709373C-FDDF-4446-8A39-B9E7932267FD}"/>
                </a:ext>
              </a:extLst>
            </p:cNvPr>
            <p:cNvSpPr txBox="1"/>
            <p:nvPr/>
          </p:nvSpPr>
          <p:spPr>
            <a:xfrm>
              <a:off x="3243713" y="2818305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aseline="-25000" dirty="0"/>
                <a:t>i-1/2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64226A2-6026-5E44-8D8D-E93027DE067C}"/>
              </a:ext>
            </a:extLst>
          </p:cNvPr>
          <p:cNvSpPr/>
          <p:nvPr/>
        </p:nvSpPr>
        <p:spPr>
          <a:xfrm>
            <a:off x="3473030" y="2150075"/>
            <a:ext cx="2103120" cy="129844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E42FA1-2750-624A-98BA-12AB3848B538}"/>
              </a:ext>
            </a:extLst>
          </p:cNvPr>
          <p:cNvSpPr/>
          <p:nvPr/>
        </p:nvSpPr>
        <p:spPr>
          <a:xfrm>
            <a:off x="4553567" y="2683785"/>
            <a:ext cx="2103120" cy="266312"/>
          </a:xfrm>
          <a:prstGeom prst="rect">
            <a:avLst/>
          </a:prstGeom>
          <a:solidFill>
            <a:schemeClr val="accent1">
              <a:alpha val="1674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6CF5C53-00C5-8048-A0A8-B1C6651E0125}"/>
                  </a:ext>
                </a:extLst>
              </p:cNvPr>
              <p:cNvSpPr txBox="1"/>
              <p:nvPr/>
            </p:nvSpPr>
            <p:spPr>
              <a:xfrm>
                <a:off x="373168" y="3299254"/>
                <a:ext cx="2738378" cy="5636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Elem 2: </a:t>
                </a:r>
                <a:r>
                  <a:rPr lang="en-US" dirty="0">
                    <a:latin typeface="Symbol" pitchFamily="2" charset="2"/>
                  </a:rPr>
                  <a:t>f</a:t>
                </a:r>
                <a:r>
                  <a:rPr lang="en-US" baseline="-25000" dirty="0"/>
                  <a:t>i</a:t>
                </a:r>
                <a:r>
                  <a:rPr lang="en-US" dirty="0"/>
                  <a:t>, </a:t>
                </a:r>
                <a:r>
                  <a:rPr lang="en-US" dirty="0">
                    <a:latin typeface="Symbol" pitchFamily="2" charset="2"/>
                  </a:rPr>
                  <a:t>f</a:t>
                </a:r>
                <a:r>
                  <a:rPr lang="en-US" baseline="-25000" dirty="0"/>
                  <a:t>i+1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6CF5C53-00C5-8048-A0A8-B1C6651E0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168" y="3299254"/>
                <a:ext cx="2738378" cy="563616"/>
              </a:xfrm>
              <a:prstGeom prst="rect">
                <a:avLst/>
              </a:prstGeom>
              <a:blipFill>
                <a:blip r:embed="rId2"/>
                <a:stretch>
                  <a:fillRect l="-1852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0952B06E-E068-F84D-99EC-772EC5FE424D}"/>
              </a:ext>
            </a:extLst>
          </p:cNvPr>
          <p:cNvSpPr/>
          <p:nvPr/>
        </p:nvSpPr>
        <p:spPr>
          <a:xfrm>
            <a:off x="8451677" y="270944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37652A-21D3-834E-A264-A663A459A51D}"/>
              </a:ext>
            </a:extLst>
          </p:cNvPr>
          <p:cNvSpPr txBox="1"/>
          <p:nvPr/>
        </p:nvSpPr>
        <p:spPr>
          <a:xfrm>
            <a:off x="8225562" y="2358117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i+2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B89ED49-8AC4-3748-84E2-ADD2AD9DF878}"/>
              </a:ext>
            </a:extLst>
          </p:cNvPr>
          <p:cNvSpPr/>
          <p:nvPr/>
        </p:nvSpPr>
        <p:spPr>
          <a:xfrm>
            <a:off x="497081" y="274165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862611-A3D0-DF47-8DC2-202777CFDD77}"/>
              </a:ext>
            </a:extLst>
          </p:cNvPr>
          <p:cNvSpPr txBox="1"/>
          <p:nvPr/>
        </p:nvSpPr>
        <p:spPr>
          <a:xfrm>
            <a:off x="270966" y="2390322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i-2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624EE16-2677-5043-8C71-8B05DB58F1B5}"/>
                  </a:ext>
                </a:extLst>
              </p:cNvPr>
              <p:cNvSpPr txBox="1"/>
              <p:nvPr/>
            </p:nvSpPr>
            <p:spPr>
              <a:xfrm>
                <a:off x="1141176" y="3815815"/>
                <a:ext cx="4057969" cy="9081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𝑛𝑜𝑑𝑒𝑠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624EE16-2677-5043-8C71-8B05DB58F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176" y="3815815"/>
                <a:ext cx="4057969" cy="908197"/>
              </a:xfrm>
              <a:prstGeom prst="rect">
                <a:avLst/>
              </a:prstGeom>
              <a:blipFill>
                <a:blip r:embed="rId3"/>
                <a:stretch>
                  <a:fillRect t="-91667" b="-1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12A88F-19F3-1444-8DFA-D5FFD7075D6F}"/>
                  </a:ext>
                </a:extLst>
              </p:cNvPr>
              <p:cNvSpPr txBox="1"/>
              <p:nvPr/>
            </p:nvSpPr>
            <p:spPr>
              <a:xfrm>
                <a:off x="5249847" y="3990670"/>
                <a:ext cx="3425168" cy="5584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12A88F-19F3-1444-8DFA-D5FFD7075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847" y="3990670"/>
                <a:ext cx="3425168" cy="558486"/>
              </a:xfrm>
              <a:prstGeom prst="rect">
                <a:avLst/>
              </a:prstGeom>
              <a:blipFill>
                <a:blip r:embed="rId4"/>
                <a:stretch>
                  <a:fillRect t="-91111" r="-2214" b="-1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70BAC8A8-6C84-1843-A042-889DF6D7A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3224" y="5285444"/>
            <a:ext cx="1613125" cy="133205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4939F84-BF5B-1C44-A820-2510EC939BC7}"/>
              </a:ext>
            </a:extLst>
          </p:cNvPr>
          <p:cNvSpPr txBox="1"/>
          <p:nvPr/>
        </p:nvSpPr>
        <p:spPr>
          <a:xfrm>
            <a:off x="5877537" y="3184060"/>
            <a:ext cx="2818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Integration points</a:t>
            </a:r>
          </a:p>
          <a:p>
            <a:r>
              <a:rPr lang="en-US" dirty="0"/>
              <a:t>Degree-of-freedom (DOF)</a:t>
            </a:r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B537E5FC-DE61-7446-A5ED-6C3E5909671D}"/>
              </a:ext>
            </a:extLst>
          </p:cNvPr>
          <p:cNvSpPr/>
          <p:nvPr/>
        </p:nvSpPr>
        <p:spPr>
          <a:xfrm>
            <a:off x="5779277" y="332245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A34B38E-9681-EA4E-AE37-1C7956776353}"/>
              </a:ext>
            </a:extLst>
          </p:cNvPr>
          <p:cNvSpPr/>
          <p:nvPr/>
        </p:nvSpPr>
        <p:spPr>
          <a:xfrm>
            <a:off x="5743425" y="355006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45195A-0096-184E-904A-04FEC7D34E00}"/>
              </a:ext>
            </a:extLst>
          </p:cNvPr>
          <p:cNvSpPr txBox="1"/>
          <p:nvPr/>
        </p:nvSpPr>
        <p:spPr>
          <a:xfrm>
            <a:off x="3082831" y="6426926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Iso-parametric coordinate system: -1:+1</a:t>
            </a:r>
          </a:p>
        </p:txBody>
      </p:sp>
    </p:spTree>
    <p:extLst>
      <p:ext uri="{BB962C8B-B14F-4D97-AF65-F5344CB8AC3E}">
        <p14:creationId xmlns:p14="http://schemas.microsoft.com/office/powerpoint/2010/main" val="292744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6C811E1E-BA1E-824E-834F-59D1824011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699"/>
            <a:ext cx="6737237" cy="5416297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Mindset change for unstructured: the mesh connectivity we have implicitly defines the limiting spatial order of the scheme, here in an unstructured setting, second-order in space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The “left”/”right” two-state scheme; increased stencil “reachable” - still by extrapolation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virtual edges of control volume faces, connected to the left and right DOF location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Integration point area vector, or at the face of the elements</a:t>
            </a:r>
          </a:p>
          <a:p>
            <a:pPr>
              <a:buFont typeface="Arial" charset="0"/>
              <a:buChar char="•"/>
            </a:pPr>
            <a:r>
              <a:rPr lang="en-US" dirty="0"/>
              <a:t> What might be a path forward to increase order of accuracy, while maintaining a compact stencil?</a:t>
            </a:r>
          </a:p>
          <a:p>
            <a:pPr>
              <a:buFont typeface="Arial" charset="0"/>
              <a:buChar char="•"/>
            </a:pP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0F2C0F7-48B5-CA46-9E94-1B6F1394C724}"/>
              </a:ext>
            </a:extLst>
          </p:cNvPr>
          <p:cNvCxnSpPr>
            <a:cxnSpLocks/>
          </p:cNvCxnSpPr>
          <p:nvPr/>
        </p:nvCxnSpPr>
        <p:spPr>
          <a:xfrm flipV="1">
            <a:off x="611756" y="2833622"/>
            <a:ext cx="182880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02659AA-EF6F-9C43-A247-6879543BFC79}"/>
              </a:ext>
            </a:extLst>
          </p:cNvPr>
          <p:cNvCxnSpPr>
            <a:cxnSpLocks/>
          </p:cNvCxnSpPr>
          <p:nvPr/>
        </p:nvCxnSpPr>
        <p:spPr>
          <a:xfrm flipV="1">
            <a:off x="6636055" y="2799651"/>
            <a:ext cx="182880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87" y="240506"/>
            <a:ext cx="7543800" cy="570225"/>
          </a:xfrm>
        </p:spPr>
        <p:txBody>
          <a:bodyPr/>
          <a:lstStyle/>
          <a:p>
            <a:r>
              <a:rPr lang="en-US" dirty="0"/>
              <a:t>Re-visiting the Underlying Basis: Cell-centered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7284FD4-6A08-7C4F-8952-CAB7B981646F}"/>
              </a:ext>
            </a:extLst>
          </p:cNvPr>
          <p:cNvGrpSpPr/>
          <p:nvPr/>
        </p:nvGrpSpPr>
        <p:grpSpPr>
          <a:xfrm>
            <a:off x="2275348" y="2345000"/>
            <a:ext cx="4537198" cy="580382"/>
            <a:chOff x="2317943" y="2804661"/>
            <a:chExt cx="4537198" cy="580382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41404D6-6888-AC44-9F72-D32867D3BBAA}"/>
                </a:ext>
              </a:extLst>
            </p:cNvPr>
            <p:cNvCxnSpPr>
              <a:cxnSpLocks/>
              <a:stCxn id="12" idx="2"/>
              <a:endCxn id="13" idx="6"/>
            </p:cNvCxnSpPr>
            <p:nvPr/>
          </p:nvCxnSpPr>
          <p:spPr>
            <a:xfrm flipV="1">
              <a:off x="2422230" y="3256753"/>
              <a:ext cx="4347860" cy="365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D5E0F10-3478-6843-AF42-9F5BCE35492F}"/>
                </a:ext>
              </a:extLst>
            </p:cNvPr>
            <p:cNvSpPr/>
            <p:nvPr/>
          </p:nvSpPr>
          <p:spPr>
            <a:xfrm>
              <a:off x="2422230" y="3201523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3FF05CF-3655-514D-B078-21A797B98783}"/>
                </a:ext>
              </a:extLst>
            </p:cNvPr>
            <p:cNvSpPr/>
            <p:nvPr/>
          </p:nvSpPr>
          <p:spPr>
            <a:xfrm>
              <a:off x="6587210" y="3164993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C705C6B-305F-5940-A40E-A62EAB40345B}"/>
                </a:ext>
              </a:extLst>
            </p:cNvPr>
            <p:cNvSpPr/>
            <p:nvPr/>
          </p:nvSpPr>
          <p:spPr>
            <a:xfrm>
              <a:off x="4504720" y="3173993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A9A0CC-43F7-5C45-974C-03E6C6A00461}"/>
                </a:ext>
              </a:extLst>
            </p:cNvPr>
            <p:cNvSpPr txBox="1"/>
            <p:nvPr/>
          </p:nvSpPr>
          <p:spPr>
            <a:xfrm>
              <a:off x="2317943" y="2834231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i-1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BE45B1-CE54-CA47-A1F9-708BFE51AF74}"/>
                </a:ext>
              </a:extLst>
            </p:cNvPr>
            <p:cNvSpPr txBox="1"/>
            <p:nvPr/>
          </p:nvSpPr>
          <p:spPr>
            <a:xfrm>
              <a:off x="4442912" y="2834231"/>
              <a:ext cx="250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31AA7A-8B9B-FA4F-BC6B-04095B881D20}"/>
                </a:ext>
              </a:extLst>
            </p:cNvPr>
            <p:cNvSpPr txBox="1"/>
            <p:nvPr/>
          </p:nvSpPr>
          <p:spPr>
            <a:xfrm>
              <a:off x="6361095" y="2813662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i+1</a:t>
              </a:r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57590A29-33DC-434D-919B-1CFCC14AC3E5}"/>
                </a:ext>
              </a:extLst>
            </p:cNvPr>
            <p:cNvSpPr/>
            <p:nvPr/>
          </p:nvSpPr>
          <p:spPr>
            <a:xfrm>
              <a:off x="5579452" y="3209651"/>
              <a:ext cx="91440" cy="9144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509DFDF8-652D-E943-8419-1900F55751F5}"/>
                </a:ext>
              </a:extLst>
            </p:cNvPr>
            <p:cNvSpPr/>
            <p:nvPr/>
          </p:nvSpPr>
          <p:spPr>
            <a:xfrm>
              <a:off x="3466197" y="3202996"/>
              <a:ext cx="91440" cy="9144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191411E-CEA0-AC45-807B-83142AD57FED}"/>
                </a:ext>
              </a:extLst>
            </p:cNvPr>
            <p:cNvSpPr txBox="1"/>
            <p:nvPr/>
          </p:nvSpPr>
          <p:spPr>
            <a:xfrm>
              <a:off x="5414251" y="2804661"/>
              <a:ext cx="5485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aseline="-25000" dirty="0"/>
                <a:t>i+1/2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709373C-FDDF-4446-8A39-B9E7932267FD}"/>
                </a:ext>
              </a:extLst>
            </p:cNvPr>
            <p:cNvSpPr txBox="1"/>
            <p:nvPr/>
          </p:nvSpPr>
          <p:spPr>
            <a:xfrm>
              <a:off x="3243713" y="2818305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aseline="-25000" dirty="0"/>
                <a:t>i-1/2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6CF5C53-00C5-8048-A0A8-B1C6651E0125}"/>
                  </a:ext>
                </a:extLst>
              </p:cNvPr>
              <p:cNvSpPr txBox="1"/>
              <p:nvPr/>
            </p:nvSpPr>
            <p:spPr>
              <a:xfrm>
                <a:off x="679612" y="3299254"/>
                <a:ext cx="3966279" cy="5822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Elem 1: </a:t>
                </a:r>
                <a:r>
                  <a:rPr lang="en-US" dirty="0">
                    <a:latin typeface="Symbol" pitchFamily="2" charset="2"/>
                  </a:rPr>
                  <a:t>f</a:t>
                </a:r>
                <a:r>
                  <a:rPr lang="en-US" baseline="-25000" dirty="0"/>
                  <a:t>i+1/2</a:t>
                </a:r>
                <a:r>
                  <a:rPr lang="en-US" dirty="0"/>
                  <a:t>, </a:t>
                </a:r>
                <a:r>
                  <a:rPr lang="en-US" dirty="0">
                    <a:latin typeface="Symbol" pitchFamily="2" charset="2"/>
                  </a:rPr>
                  <a:t>f</a:t>
                </a:r>
                <a:r>
                  <a:rPr lang="en-US" baseline="-25000" dirty="0"/>
                  <a:t>i+1 1/2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+1/2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 1/2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6CF5C53-00C5-8048-A0A8-B1C6651E0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12" y="3299254"/>
                <a:ext cx="3966279" cy="582211"/>
              </a:xfrm>
              <a:prstGeom prst="rect">
                <a:avLst/>
              </a:prstGeom>
              <a:blipFill>
                <a:blip r:embed="rId2"/>
                <a:stretch>
                  <a:fillRect l="-1278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0952B06E-E068-F84D-99EC-772EC5FE424D}"/>
              </a:ext>
            </a:extLst>
          </p:cNvPr>
          <p:cNvSpPr/>
          <p:nvPr/>
        </p:nvSpPr>
        <p:spPr>
          <a:xfrm>
            <a:off x="8451677" y="270944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37652A-21D3-834E-A264-A663A459A51D}"/>
              </a:ext>
            </a:extLst>
          </p:cNvPr>
          <p:cNvSpPr txBox="1"/>
          <p:nvPr/>
        </p:nvSpPr>
        <p:spPr>
          <a:xfrm>
            <a:off x="8225562" y="2358117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i+2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B89ED49-8AC4-3748-84E2-ADD2AD9DF878}"/>
              </a:ext>
            </a:extLst>
          </p:cNvPr>
          <p:cNvSpPr/>
          <p:nvPr/>
        </p:nvSpPr>
        <p:spPr>
          <a:xfrm>
            <a:off x="497081" y="274165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862611-A3D0-DF47-8DC2-202777CFDD77}"/>
              </a:ext>
            </a:extLst>
          </p:cNvPr>
          <p:cNvSpPr txBox="1"/>
          <p:nvPr/>
        </p:nvSpPr>
        <p:spPr>
          <a:xfrm>
            <a:off x="270966" y="2390322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i-2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624EE16-2677-5043-8C71-8B05DB58F1B5}"/>
                  </a:ext>
                </a:extLst>
              </p:cNvPr>
              <p:cNvSpPr txBox="1"/>
              <p:nvPr/>
            </p:nvSpPr>
            <p:spPr>
              <a:xfrm>
                <a:off x="1141176" y="3815815"/>
                <a:ext cx="4057969" cy="9081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𝑛𝑜𝑑𝑒𝑠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624EE16-2677-5043-8C71-8B05DB58F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176" y="3815815"/>
                <a:ext cx="4057969" cy="908197"/>
              </a:xfrm>
              <a:prstGeom prst="rect">
                <a:avLst/>
              </a:prstGeom>
              <a:blipFill>
                <a:blip r:embed="rId3"/>
                <a:stretch>
                  <a:fillRect t="-91667" b="-1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12A88F-19F3-1444-8DFA-D5FFD7075D6F}"/>
                  </a:ext>
                </a:extLst>
              </p:cNvPr>
              <p:cNvSpPr txBox="1"/>
              <p:nvPr/>
            </p:nvSpPr>
            <p:spPr>
              <a:xfrm>
                <a:off x="5249847" y="3990670"/>
                <a:ext cx="3888885" cy="4524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+1/2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 1/2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+1 </m:t>
                              </m:r>
                            </m:sub>
                          </m:sSub>
                        </m:e>
                      </m:d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12A88F-19F3-1444-8DFA-D5FFD7075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847" y="3990670"/>
                <a:ext cx="3888885" cy="452496"/>
              </a:xfrm>
              <a:prstGeom prst="rect">
                <a:avLst/>
              </a:prstGeom>
              <a:blipFill>
                <a:blip r:embed="rId4"/>
                <a:stretch>
                  <a:fillRect t="-113889" r="-3583" b="-18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244F0265-2672-8344-8F42-3089E1347667}"/>
              </a:ext>
            </a:extLst>
          </p:cNvPr>
          <p:cNvSpPr/>
          <p:nvPr/>
        </p:nvSpPr>
        <p:spPr>
          <a:xfrm>
            <a:off x="5593671" y="2638297"/>
            <a:ext cx="1965614" cy="259555"/>
          </a:xfrm>
          <a:prstGeom prst="rect">
            <a:avLst/>
          </a:prstGeom>
          <a:solidFill>
            <a:schemeClr val="accent1">
              <a:alpha val="1674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34530C66-7651-0545-B230-A63B9F97A8AD}"/>
              </a:ext>
            </a:extLst>
          </p:cNvPr>
          <p:cNvSpPr/>
          <p:nvPr/>
        </p:nvSpPr>
        <p:spPr>
          <a:xfrm>
            <a:off x="7507930" y="273897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5DEB324-0D46-F946-B249-FD7DD238C4A1}"/>
              </a:ext>
            </a:extLst>
          </p:cNvPr>
          <p:cNvSpPr/>
          <p:nvPr/>
        </p:nvSpPr>
        <p:spPr>
          <a:xfrm>
            <a:off x="6590704" y="2184908"/>
            <a:ext cx="1961360" cy="126361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8BD05B-CE6D-2844-9B9F-0C2F64766A6E}"/>
              </a:ext>
            </a:extLst>
          </p:cNvPr>
          <p:cNvSpPr txBox="1"/>
          <p:nvPr/>
        </p:nvSpPr>
        <p:spPr>
          <a:xfrm>
            <a:off x="7153387" y="1801847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Cell-centered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080C656-8441-B64A-A9D7-559F87551441}"/>
              </a:ext>
            </a:extLst>
          </p:cNvPr>
          <p:cNvSpPr txBox="1"/>
          <p:nvPr/>
        </p:nvSpPr>
        <p:spPr>
          <a:xfrm>
            <a:off x="5877537" y="3184060"/>
            <a:ext cx="2818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Integration points</a:t>
            </a:r>
          </a:p>
          <a:p>
            <a:r>
              <a:rPr lang="en-US" dirty="0"/>
              <a:t>Degree-of-freedom (DOF)</a:t>
            </a:r>
          </a:p>
        </p:txBody>
      </p:sp>
      <p:sp>
        <p:nvSpPr>
          <p:cNvPr id="42" name="Triangle 41">
            <a:extLst>
              <a:ext uri="{FF2B5EF4-FFF2-40B4-BE49-F238E27FC236}">
                <a16:creationId xmlns:a16="http://schemas.microsoft.com/office/drawing/2014/main" id="{2B45F1DF-AAD1-A445-904F-F744C6E52585}"/>
              </a:ext>
            </a:extLst>
          </p:cNvPr>
          <p:cNvSpPr/>
          <p:nvPr/>
        </p:nvSpPr>
        <p:spPr>
          <a:xfrm>
            <a:off x="5779277" y="3609840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5A2AACF-76D0-F94E-97B0-E2A66952BC98}"/>
              </a:ext>
            </a:extLst>
          </p:cNvPr>
          <p:cNvSpPr/>
          <p:nvPr/>
        </p:nvSpPr>
        <p:spPr>
          <a:xfrm>
            <a:off x="5717299" y="328880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91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6C811E1E-BA1E-824E-834F-59D1824011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699"/>
            <a:ext cx="7543800" cy="541629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From this: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to that….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0F2C0F7-48B5-CA46-9E94-1B6F1394C724}"/>
              </a:ext>
            </a:extLst>
          </p:cNvPr>
          <p:cNvCxnSpPr>
            <a:cxnSpLocks/>
          </p:cNvCxnSpPr>
          <p:nvPr/>
        </p:nvCxnSpPr>
        <p:spPr>
          <a:xfrm flipV="1">
            <a:off x="611756" y="2833622"/>
            <a:ext cx="182880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02659AA-EF6F-9C43-A247-6879543BFC79}"/>
              </a:ext>
            </a:extLst>
          </p:cNvPr>
          <p:cNvCxnSpPr>
            <a:cxnSpLocks/>
          </p:cNvCxnSpPr>
          <p:nvPr/>
        </p:nvCxnSpPr>
        <p:spPr>
          <a:xfrm flipV="1">
            <a:off x="6636055" y="2799651"/>
            <a:ext cx="182880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87" y="240506"/>
            <a:ext cx="7543800" cy="570225"/>
          </a:xfrm>
        </p:spPr>
        <p:txBody>
          <a:bodyPr/>
          <a:lstStyle/>
          <a:p>
            <a:r>
              <a:rPr lang="en-US" dirty="0"/>
              <a:t>Re-visiting the Underlying Basis: Polynomial Promotion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7284FD4-6A08-7C4F-8952-CAB7B981646F}"/>
              </a:ext>
            </a:extLst>
          </p:cNvPr>
          <p:cNvGrpSpPr/>
          <p:nvPr/>
        </p:nvGrpSpPr>
        <p:grpSpPr>
          <a:xfrm>
            <a:off x="2275348" y="2345000"/>
            <a:ext cx="4537198" cy="580382"/>
            <a:chOff x="2317943" y="2804661"/>
            <a:chExt cx="4537198" cy="580382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41404D6-6888-AC44-9F72-D32867D3BBAA}"/>
                </a:ext>
              </a:extLst>
            </p:cNvPr>
            <p:cNvCxnSpPr>
              <a:cxnSpLocks/>
              <a:stCxn id="12" idx="2"/>
              <a:endCxn id="13" idx="6"/>
            </p:cNvCxnSpPr>
            <p:nvPr/>
          </p:nvCxnSpPr>
          <p:spPr>
            <a:xfrm flipV="1">
              <a:off x="2422230" y="3256753"/>
              <a:ext cx="4347860" cy="365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D5E0F10-3478-6843-AF42-9F5BCE35492F}"/>
                </a:ext>
              </a:extLst>
            </p:cNvPr>
            <p:cNvSpPr/>
            <p:nvPr/>
          </p:nvSpPr>
          <p:spPr>
            <a:xfrm>
              <a:off x="2422230" y="3201523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3FF05CF-3655-514D-B078-21A797B98783}"/>
                </a:ext>
              </a:extLst>
            </p:cNvPr>
            <p:cNvSpPr/>
            <p:nvPr/>
          </p:nvSpPr>
          <p:spPr>
            <a:xfrm>
              <a:off x="6587210" y="3164993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C705C6B-305F-5940-A40E-A62EAB40345B}"/>
                </a:ext>
              </a:extLst>
            </p:cNvPr>
            <p:cNvSpPr/>
            <p:nvPr/>
          </p:nvSpPr>
          <p:spPr>
            <a:xfrm>
              <a:off x="4504720" y="3173993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A9A0CC-43F7-5C45-974C-03E6C6A00461}"/>
                </a:ext>
              </a:extLst>
            </p:cNvPr>
            <p:cNvSpPr txBox="1"/>
            <p:nvPr/>
          </p:nvSpPr>
          <p:spPr>
            <a:xfrm>
              <a:off x="2317943" y="2834231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i-1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BE45B1-CE54-CA47-A1F9-708BFE51AF74}"/>
                </a:ext>
              </a:extLst>
            </p:cNvPr>
            <p:cNvSpPr txBox="1"/>
            <p:nvPr/>
          </p:nvSpPr>
          <p:spPr>
            <a:xfrm>
              <a:off x="4442912" y="2834231"/>
              <a:ext cx="250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31AA7A-8B9B-FA4F-BC6B-04095B881D20}"/>
                </a:ext>
              </a:extLst>
            </p:cNvPr>
            <p:cNvSpPr txBox="1"/>
            <p:nvPr/>
          </p:nvSpPr>
          <p:spPr>
            <a:xfrm>
              <a:off x="6361095" y="2813662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i+1</a:t>
              </a:r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57590A29-33DC-434D-919B-1CFCC14AC3E5}"/>
                </a:ext>
              </a:extLst>
            </p:cNvPr>
            <p:cNvSpPr/>
            <p:nvPr/>
          </p:nvSpPr>
          <p:spPr>
            <a:xfrm>
              <a:off x="5579452" y="3209651"/>
              <a:ext cx="91440" cy="9144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509DFDF8-652D-E943-8419-1900F55751F5}"/>
                </a:ext>
              </a:extLst>
            </p:cNvPr>
            <p:cNvSpPr/>
            <p:nvPr/>
          </p:nvSpPr>
          <p:spPr>
            <a:xfrm>
              <a:off x="3466197" y="3202996"/>
              <a:ext cx="91440" cy="9144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191411E-CEA0-AC45-807B-83142AD57FED}"/>
                </a:ext>
              </a:extLst>
            </p:cNvPr>
            <p:cNvSpPr txBox="1"/>
            <p:nvPr/>
          </p:nvSpPr>
          <p:spPr>
            <a:xfrm>
              <a:off x="5414251" y="2804661"/>
              <a:ext cx="5485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aseline="-25000" dirty="0"/>
                <a:t>i+1/2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709373C-FDDF-4446-8A39-B9E7932267FD}"/>
                </a:ext>
              </a:extLst>
            </p:cNvPr>
            <p:cNvSpPr txBox="1"/>
            <p:nvPr/>
          </p:nvSpPr>
          <p:spPr>
            <a:xfrm>
              <a:off x="3243713" y="2818305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aseline="-25000" dirty="0"/>
                <a:t>i-1/2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64226A2-6026-5E44-8D8D-E93027DE067C}"/>
              </a:ext>
            </a:extLst>
          </p:cNvPr>
          <p:cNvSpPr/>
          <p:nvPr/>
        </p:nvSpPr>
        <p:spPr>
          <a:xfrm>
            <a:off x="3473030" y="2150075"/>
            <a:ext cx="2103120" cy="129844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952B06E-E068-F84D-99EC-772EC5FE424D}"/>
              </a:ext>
            </a:extLst>
          </p:cNvPr>
          <p:cNvSpPr/>
          <p:nvPr/>
        </p:nvSpPr>
        <p:spPr>
          <a:xfrm>
            <a:off x="8451677" y="270944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37652A-21D3-834E-A264-A663A459A51D}"/>
              </a:ext>
            </a:extLst>
          </p:cNvPr>
          <p:cNvSpPr txBox="1"/>
          <p:nvPr/>
        </p:nvSpPr>
        <p:spPr>
          <a:xfrm>
            <a:off x="8225562" y="2358117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i+2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B89ED49-8AC4-3748-84E2-ADD2AD9DF878}"/>
              </a:ext>
            </a:extLst>
          </p:cNvPr>
          <p:cNvSpPr/>
          <p:nvPr/>
        </p:nvSpPr>
        <p:spPr>
          <a:xfrm>
            <a:off x="497081" y="274165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862611-A3D0-DF47-8DC2-202777CFDD77}"/>
              </a:ext>
            </a:extLst>
          </p:cNvPr>
          <p:cNvSpPr txBox="1"/>
          <p:nvPr/>
        </p:nvSpPr>
        <p:spPr>
          <a:xfrm>
            <a:off x="270966" y="2390322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i-2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0A2E792-EAD4-454A-BE6A-1CF8250257BA}"/>
              </a:ext>
            </a:extLst>
          </p:cNvPr>
          <p:cNvSpPr/>
          <p:nvPr/>
        </p:nvSpPr>
        <p:spPr>
          <a:xfrm>
            <a:off x="4553567" y="2683785"/>
            <a:ext cx="2103120" cy="266312"/>
          </a:xfrm>
          <a:prstGeom prst="rect">
            <a:avLst/>
          </a:prstGeom>
          <a:solidFill>
            <a:schemeClr val="accent1">
              <a:alpha val="1674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B026E05-F80A-284A-AD21-88A7E7C1E8B8}"/>
              </a:ext>
            </a:extLst>
          </p:cNvPr>
          <p:cNvGrpSpPr/>
          <p:nvPr/>
        </p:nvGrpSpPr>
        <p:grpSpPr>
          <a:xfrm>
            <a:off x="408529" y="3961459"/>
            <a:ext cx="4537198" cy="1298448"/>
            <a:chOff x="2254751" y="3961459"/>
            <a:chExt cx="4537198" cy="129844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1649E90-046F-D44A-B758-10FAFF9C21E4}"/>
                </a:ext>
              </a:extLst>
            </p:cNvPr>
            <p:cNvGrpSpPr/>
            <p:nvPr/>
          </p:nvGrpSpPr>
          <p:grpSpPr>
            <a:xfrm>
              <a:off x="2254751" y="4128496"/>
              <a:ext cx="4537198" cy="580382"/>
              <a:chOff x="2317943" y="2804661"/>
              <a:chExt cx="4537198" cy="580382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377DE80-075D-2A4F-BF88-76D503D7BA5C}"/>
                  </a:ext>
                </a:extLst>
              </p:cNvPr>
              <p:cNvCxnSpPr>
                <a:cxnSpLocks/>
                <a:stCxn id="35" idx="2"/>
                <a:endCxn id="36" idx="6"/>
              </p:cNvCxnSpPr>
              <p:nvPr/>
            </p:nvCxnSpPr>
            <p:spPr>
              <a:xfrm flipV="1">
                <a:off x="2422230" y="3256753"/>
                <a:ext cx="4347860" cy="365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DDE0D4E9-750E-C040-BF51-8847492D7AE8}"/>
                  </a:ext>
                </a:extLst>
              </p:cNvPr>
              <p:cNvSpPr/>
              <p:nvPr/>
            </p:nvSpPr>
            <p:spPr>
              <a:xfrm>
                <a:off x="2422230" y="320152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77F57BA-4D21-4D46-97FE-944E6A817826}"/>
                  </a:ext>
                </a:extLst>
              </p:cNvPr>
              <p:cNvSpPr/>
              <p:nvPr/>
            </p:nvSpPr>
            <p:spPr>
              <a:xfrm>
                <a:off x="6587210" y="316499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82A5602C-3CBD-0145-B1F8-D1233921A120}"/>
                  </a:ext>
                </a:extLst>
              </p:cNvPr>
              <p:cNvSpPr/>
              <p:nvPr/>
            </p:nvSpPr>
            <p:spPr>
              <a:xfrm>
                <a:off x="4504720" y="317399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453D920-1843-F249-B65A-14E64FA18B23}"/>
                  </a:ext>
                </a:extLst>
              </p:cNvPr>
              <p:cNvSpPr txBox="1"/>
              <p:nvPr/>
            </p:nvSpPr>
            <p:spPr>
              <a:xfrm>
                <a:off x="2317943" y="2834231"/>
                <a:ext cx="4571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i-1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722640A-95A8-0D4D-A84A-293BDEBF4E99}"/>
                  </a:ext>
                </a:extLst>
              </p:cNvPr>
              <p:cNvSpPr txBox="1"/>
              <p:nvPr/>
            </p:nvSpPr>
            <p:spPr>
              <a:xfrm>
                <a:off x="4442912" y="2834231"/>
                <a:ext cx="2503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i</a:t>
                </a:r>
                <a:endParaRPr lang="en-US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E5A8ACF-B27C-524F-90EC-0F380E0BF26F}"/>
                  </a:ext>
                </a:extLst>
              </p:cNvPr>
              <p:cNvSpPr txBox="1"/>
              <p:nvPr/>
            </p:nvSpPr>
            <p:spPr>
              <a:xfrm>
                <a:off x="6361095" y="281366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i+1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D4A744E-DE51-F043-B1A3-BEE7963DADDC}"/>
                  </a:ext>
                </a:extLst>
              </p:cNvPr>
              <p:cNvSpPr txBox="1"/>
              <p:nvPr/>
            </p:nvSpPr>
            <p:spPr>
              <a:xfrm>
                <a:off x="5414251" y="2804661"/>
                <a:ext cx="5485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aseline="-25000" dirty="0"/>
                  <a:t>i+1/2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70EDD18-7740-514F-9711-07EBA0E3A093}"/>
                  </a:ext>
                </a:extLst>
              </p:cNvPr>
              <p:cNvSpPr txBox="1"/>
              <p:nvPr/>
            </p:nvSpPr>
            <p:spPr>
              <a:xfrm>
                <a:off x="3243713" y="2818305"/>
                <a:ext cx="5245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aseline="-25000" dirty="0"/>
                  <a:t>i-1/2</a:t>
                </a:r>
              </a:p>
            </p:txBody>
          </p:sp>
        </p:grp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B9731BB-5B0C-644C-A8D2-52ACD1843F57}"/>
                </a:ext>
              </a:extLst>
            </p:cNvPr>
            <p:cNvSpPr/>
            <p:nvPr/>
          </p:nvSpPr>
          <p:spPr>
            <a:xfrm>
              <a:off x="5566074" y="4519425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E1CF805-2602-6E47-BAA7-B266B6795C2B}"/>
                </a:ext>
              </a:extLst>
            </p:cNvPr>
            <p:cNvSpPr/>
            <p:nvPr/>
          </p:nvSpPr>
          <p:spPr>
            <a:xfrm>
              <a:off x="3341034" y="4541195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FAFC78F-CCED-B44A-8FB3-334DE8A49632}"/>
                </a:ext>
              </a:extLst>
            </p:cNvPr>
            <p:cNvSpPr/>
            <p:nvPr/>
          </p:nvSpPr>
          <p:spPr>
            <a:xfrm>
              <a:off x="3742995" y="3961459"/>
              <a:ext cx="1600200" cy="1298448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8B4A9FB-CB7F-7D47-9DA9-26B9A99FBC5E}"/>
                </a:ext>
              </a:extLst>
            </p:cNvPr>
            <p:cNvSpPr/>
            <p:nvPr/>
          </p:nvSpPr>
          <p:spPr>
            <a:xfrm>
              <a:off x="4549211" y="4442919"/>
              <a:ext cx="2103120" cy="266312"/>
            </a:xfrm>
            <a:prstGeom prst="rect">
              <a:avLst/>
            </a:prstGeom>
            <a:solidFill>
              <a:schemeClr val="accent1">
                <a:alpha val="1674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7F9130B-EBBE-F047-9587-DCEEB08CE01C}"/>
              </a:ext>
            </a:extLst>
          </p:cNvPr>
          <p:cNvGrpSpPr/>
          <p:nvPr/>
        </p:nvGrpSpPr>
        <p:grpSpPr>
          <a:xfrm>
            <a:off x="408529" y="5402729"/>
            <a:ext cx="4537198" cy="1298448"/>
            <a:chOff x="2237332" y="5402729"/>
            <a:chExt cx="4537198" cy="1298448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D24A369-32D5-8141-9D9A-10FEF62DAEF1}"/>
                </a:ext>
              </a:extLst>
            </p:cNvPr>
            <p:cNvGrpSpPr/>
            <p:nvPr/>
          </p:nvGrpSpPr>
          <p:grpSpPr>
            <a:xfrm>
              <a:off x="2237332" y="5587185"/>
              <a:ext cx="4537198" cy="580382"/>
              <a:chOff x="2317943" y="2804661"/>
              <a:chExt cx="4537198" cy="580382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12DF5EDB-6353-F84E-A270-CDC0CC28B7F6}"/>
                  </a:ext>
                </a:extLst>
              </p:cNvPr>
              <p:cNvCxnSpPr>
                <a:cxnSpLocks/>
                <a:stCxn id="55" idx="2"/>
                <a:endCxn id="56" idx="6"/>
              </p:cNvCxnSpPr>
              <p:nvPr/>
            </p:nvCxnSpPr>
            <p:spPr>
              <a:xfrm flipV="1">
                <a:off x="2422230" y="3256753"/>
                <a:ext cx="4347860" cy="365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986B9C8-96A9-A94A-A2E2-71C75DEE2292}"/>
                  </a:ext>
                </a:extLst>
              </p:cNvPr>
              <p:cNvSpPr/>
              <p:nvPr/>
            </p:nvSpPr>
            <p:spPr>
              <a:xfrm>
                <a:off x="2422230" y="320152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81261522-B35A-1043-B616-0A18EDA91A9E}"/>
                  </a:ext>
                </a:extLst>
              </p:cNvPr>
              <p:cNvSpPr/>
              <p:nvPr/>
            </p:nvSpPr>
            <p:spPr>
              <a:xfrm>
                <a:off x="6587210" y="316499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EFD67AD9-8F15-044A-9327-90A23AD14A4C}"/>
                  </a:ext>
                </a:extLst>
              </p:cNvPr>
              <p:cNvSpPr/>
              <p:nvPr/>
            </p:nvSpPr>
            <p:spPr>
              <a:xfrm>
                <a:off x="4504720" y="317399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B655646-D6A4-4B4B-A1FB-3BAFF9B23FDB}"/>
                  </a:ext>
                </a:extLst>
              </p:cNvPr>
              <p:cNvSpPr txBox="1"/>
              <p:nvPr/>
            </p:nvSpPr>
            <p:spPr>
              <a:xfrm>
                <a:off x="2317943" y="2834231"/>
                <a:ext cx="4571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i-1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25E50D8-C8FC-AE44-8487-03F7D1312DC4}"/>
                  </a:ext>
                </a:extLst>
              </p:cNvPr>
              <p:cNvSpPr txBox="1"/>
              <p:nvPr/>
            </p:nvSpPr>
            <p:spPr>
              <a:xfrm>
                <a:off x="4442912" y="2834231"/>
                <a:ext cx="2503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i</a:t>
                </a:r>
                <a:endParaRPr lang="en-US" dirty="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83A8C6B-51D5-A440-B4B8-F54D675F1857}"/>
                  </a:ext>
                </a:extLst>
              </p:cNvPr>
              <p:cNvSpPr txBox="1"/>
              <p:nvPr/>
            </p:nvSpPr>
            <p:spPr>
              <a:xfrm>
                <a:off x="6361095" y="281366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i+1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3B6C1D9-669B-DD40-9170-1FB74B2B995D}"/>
                  </a:ext>
                </a:extLst>
              </p:cNvPr>
              <p:cNvSpPr txBox="1"/>
              <p:nvPr/>
            </p:nvSpPr>
            <p:spPr>
              <a:xfrm>
                <a:off x="5414251" y="2804661"/>
                <a:ext cx="5485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aseline="-25000" dirty="0"/>
                  <a:t>i+1/2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D48C3FD-AAA5-944C-8BCB-4BE788C8C191}"/>
                  </a:ext>
                </a:extLst>
              </p:cNvPr>
              <p:cNvSpPr txBox="1"/>
              <p:nvPr/>
            </p:nvSpPr>
            <p:spPr>
              <a:xfrm>
                <a:off x="3243713" y="2818305"/>
                <a:ext cx="5245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aseline="-25000" dirty="0"/>
                  <a:t>i-1/2</a:t>
                </a:r>
              </a:p>
            </p:txBody>
          </p:sp>
        </p:grp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CF71774-20D8-A042-9212-757FDCF98811}"/>
                </a:ext>
              </a:extLst>
            </p:cNvPr>
            <p:cNvSpPr/>
            <p:nvPr/>
          </p:nvSpPr>
          <p:spPr>
            <a:xfrm>
              <a:off x="5548655" y="5978114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72CC215E-30B7-704E-A50E-40F112BBCCAE}"/>
                </a:ext>
              </a:extLst>
            </p:cNvPr>
            <p:cNvSpPr/>
            <p:nvPr/>
          </p:nvSpPr>
          <p:spPr>
            <a:xfrm>
              <a:off x="3323615" y="5999884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6F4EF57-5C61-9E48-85AC-485A1ABA1900}"/>
                </a:ext>
              </a:extLst>
            </p:cNvPr>
            <p:cNvSpPr/>
            <p:nvPr/>
          </p:nvSpPr>
          <p:spPr>
            <a:xfrm>
              <a:off x="5393270" y="5402729"/>
              <a:ext cx="411480" cy="1298448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8530B2D-041A-F749-B293-937C540DDD57}"/>
                </a:ext>
              </a:extLst>
            </p:cNvPr>
            <p:cNvSpPr/>
            <p:nvPr/>
          </p:nvSpPr>
          <p:spPr>
            <a:xfrm>
              <a:off x="4531792" y="5901608"/>
              <a:ext cx="2103120" cy="266312"/>
            </a:xfrm>
            <a:prstGeom prst="rect">
              <a:avLst/>
            </a:prstGeom>
            <a:solidFill>
              <a:schemeClr val="accent1">
                <a:alpha val="1674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C51447F-9734-3444-B027-25AC71C8F4E1}"/>
              </a:ext>
            </a:extLst>
          </p:cNvPr>
          <p:cNvSpPr txBox="1"/>
          <p:nvPr/>
        </p:nvSpPr>
        <p:spPr>
          <a:xfrm>
            <a:off x="5176358" y="4664064"/>
            <a:ext cx="34520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</a:t>
            </a:r>
          </a:p>
          <a:p>
            <a:endParaRPr lang="en-US" dirty="0"/>
          </a:p>
          <a:p>
            <a:r>
              <a:rPr lang="en-US" dirty="0"/>
              <a:t>New promoted nodes “live” at the Gauss-</a:t>
            </a:r>
            <a:r>
              <a:rPr lang="en-US" dirty="0" err="1"/>
              <a:t>Lobatto</a:t>
            </a:r>
            <a:r>
              <a:rPr lang="en-US" dirty="0"/>
              <a:t> points while dual volume lives at the Gauss-</a:t>
            </a:r>
            <a:r>
              <a:rPr lang="en-US" dirty="0" err="1"/>
              <a:t>Lagendre</a:t>
            </a:r>
            <a:r>
              <a:rPr lang="en-US" dirty="0"/>
              <a:t> points: +/- sqrt(3)/3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4119794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The Concept of Meshing</a:t>
            </a:r>
          </a:p>
          <a:p>
            <a:pPr>
              <a:buFont typeface="Wingdings" charset="2"/>
              <a:buChar char="§"/>
            </a:pPr>
            <a:r>
              <a:rPr lang="en-US" dirty="0"/>
              <a:t> Why Unstructured?</a:t>
            </a:r>
          </a:p>
          <a:p>
            <a:pPr>
              <a:buFont typeface="Wingdings" charset="2"/>
              <a:buChar char="§"/>
            </a:pPr>
            <a:r>
              <a:rPr lang="en-US" dirty="0"/>
              <a:t> Unstructured Element </a:t>
            </a:r>
            <a:r>
              <a:rPr lang="en-US" dirty="0" err="1"/>
              <a:t>Typoes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Finite Element Method (FEM)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Control-Volume Finite Element Method (CVFEM)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Edge-based Vertex-Centered (EBVC)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Cell-centered Finite Volume (FV)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Staggered arrangement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Conclusions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6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78A7B-E9B6-444F-B0FA-B2DD2A74A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Quadratic Basis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93AEAA-DD22-1A42-BCDB-7C2CC2DB7D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8ACBA1-448A-6D4F-BD5C-2CB71DAFF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50" y="3082043"/>
            <a:ext cx="4866822" cy="3631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CB88A0-51E1-D541-B735-C4101D849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517" y="768537"/>
            <a:ext cx="2747822" cy="199511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1088003-C590-C94F-A885-2003967DA742}"/>
              </a:ext>
            </a:extLst>
          </p:cNvPr>
          <p:cNvGrpSpPr/>
          <p:nvPr/>
        </p:nvGrpSpPr>
        <p:grpSpPr>
          <a:xfrm>
            <a:off x="176950" y="1018677"/>
            <a:ext cx="4395050" cy="1298448"/>
            <a:chOff x="2359038" y="3961459"/>
            <a:chExt cx="4395050" cy="129844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F0DDC90-EFDF-2440-B0B7-6E07CF5338B8}"/>
                </a:ext>
              </a:extLst>
            </p:cNvPr>
            <p:cNvGrpSpPr/>
            <p:nvPr/>
          </p:nvGrpSpPr>
          <p:grpSpPr>
            <a:xfrm>
              <a:off x="2359038" y="4128496"/>
              <a:ext cx="4395050" cy="580382"/>
              <a:chOff x="2422230" y="2804661"/>
              <a:chExt cx="4395050" cy="580382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E62ACFC-80D9-B840-9E9E-87BC2809480F}"/>
                  </a:ext>
                </a:extLst>
              </p:cNvPr>
              <p:cNvCxnSpPr>
                <a:cxnSpLocks/>
                <a:stCxn id="15" idx="2"/>
                <a:endCxn id="16" idx="6"/>
              </p:cNvCxnSpPr>
              <p:nvPr/>
            </p:nvCxnSpPr>
            <p:spPr>
              <a:xfrm flipV="1">
                <a:off x="2422230" y="3256753"/>
                <a:ext cx="4347860" cy="365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FB46443-B6C4-244C-9D75-E6115E642E04}"/>
                  </a:ext>
                </a:extLst>
              </p:cNvPr>
              <p:cNvSpPr/>
              <p:nvPr/>
            </p:nvSpPr>
            <p:spPr>
              <a:xfrm>
                <a:off x="2422230" y="320152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4FCA001-534B-804C-9852-512A7CB21C98}"/>
                  </a:ext>
                </a:extLst>
              </p:cNvPr>
              <p:cNvSpPr/>
              <p:nvPr/>
            </p:nvSpPr>
            <p:spPr>
              <a:xfrm>
                <a:off x="6587210" y="316499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85DE6601-E579-884A-80E4-CEEC47210EBA}"/>
                  </a:ext>
                </a:extLst>
              </p:cNvPr>
              <p:cNvSpPr/>
              <p:nvPr/>
            </p:nvSpPr>
            <p:spPr>
              <a:xfrm>
                <a:off x="4504720" y="317399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1A9B31E-1EFB-BA43-89BC-2F6E93B9B2D6}"/>
                  </a:ext>
                </a:extLst>
              </p:cNvPr>
              <p:cNvSpPr txBox="1"/>
              <p:nvPr/>
            </p:nvSpPr>
            <p:spPr>
              <a:xfrm>
                <a:off x="4442912" y="2834231"/>
                <a:ext cx="2374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1.             3.           2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46D5299-4570-E14F-B822-ABD0F7177A2F}"/>
                  </a:ext>
                </a:extLst>
              </p:cNvPr>
              <p:cNvSpPr txBox="1"/>
              <p:nvPr/>
            </p:nvSpPr>
            <p:spPr>
              <a:xfrm>
                <a:off x="5414251" y="2804661"/>
                <a:ext cx="1847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baseline="-25000" dirty="0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7492850-C6A1-F445-8916-52AD4DB97C6F}"/>
                </a:ext>
              </a:extLst>
            </p:cNvPr>
            <p:cNvSpPr/>
            <p:nvPr/>
          </p:nvSpPr>
          <p:spPr>
            <a:xfrm>
              <a:off x="5566074" y="4519425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7F043D6-4FF7-FD48-82E0-AC48D4A9825C}"/>
                </a:ext>
              </a:extLst>
            </p:cNvPr>
            <p:cNvSpPr/>
            <p:nvPr/>
          </p:nvSpPr>
          <p:spPr>
            <a:xfrm>
              <a:off x="3341034" y="4541195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5E4A647-81D4-C842-93F8-F355B42529E4}"/>
                </a:ext>
              </a:extLst>
            </p:cNvPr>
            <p:cNvSpPr/>
            <p:nvPr/>
          </p:nvSpPr>
          <p:spPr>
            <a:xfrm>
              <a:off x="3742995" y="3961459"/>
              <a:ext cx="1600200" cy="1298448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FD705C4-1C16-CC40-89E7-1257570496FC}"/>
                </a:ext>
              </a:extLst>
            </p:cNvPr>
            <p:cNvSpPr/>
            <p:nvPr/>
          </p:nvSpPr>
          <p:spPr>
            <a:xfrm>
              <a:off x="4549211" y="4442919"/>
              <a:ext cx="2103120" cy="266312"/>
            </a:xfrm>
            <a:prstGeom prst="rect">
              <a:avLst/>
            </a:prstGeom>
            <a:solidFill>
              <a:schemeClr val="accent1">
                <a:alpha val="1674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C9FFBD4-4094-5346-91F2-05591FE0F4DE}"/>
              </a:ext>
            </a:extLst>
          </p:cNvPr>
          <p:cNvSpPr/>
          <p:nvPr/>
        </p:nvSpPr>
        <p:spPr>
          <a:xfrm>
            <a:off x="5960815" y="2476563"/>
            <a:ext cx="191803" cy="265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204012-932F-EC47-9CD7-6A8894FA49AC}"/>
              </a:ext>
            </a:extLst>
          </p:cNvPr>
          <p:cNvSpPr txBox="1"/>
          <p:nvPr/>
        </p:nvSpPr>
        <p:spPr>
          <a:xfrm>
            <a:off x="5901484" y="2469659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" pitchFamily="2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FA7A561-F58B-AA49-AD2C-7A128BEB8D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025" y="3088970"/>
            <a:ext cx="2175762" cy="325280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88797E3-C780-464A-AAEF-2219C6CCBDB3}"/>
              </a:ext>
            </a:extLst>
          </p:cNvPr>
          <p:cNvSpPr txBox="1"/>
          <p:nvPr/>
        </p:nvSpPr>
        <p:spPr>
          <a:xfrm>
            <a:off x="5695406" y="6479176"/>
            <a:ext cx="3038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Two-dimensional promotion</a:t>
            </a:r>
          </a:p>
        </p:txBody>
      </p:sp>
    </p:spTree>
    <p:extLst>
      <p:ext uri="{BB962C8B-B14F-4D97-AF65-F5344CB8AC3E}">
        <p14:creationId xmlns:p14="http://schemas.microsoft.com/office/powerpoint/2010/main" val="71843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78A7B-E9B6-444F-B0FA-B2DD2A74A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Quadratic Basis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93AEAA-DD22-1A42-BCDB-7C2CC2DB7D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8ACBA1-448A-6D4F-BD5C-2CB71DAFF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50" y="3082043"/>
            <a:ext cx="4866822" cy="3631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CB88A0-51E1-D541-B735-C4101D849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517" y="768537"/>
            <a:ext cx="2747822" cy="199511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1088003-C590-C94F-A885-2003967DA742}"/>
              </a:ext>
            </a:extLst>
          </p:cNvPr>
          <p:cNvGrpSpPr/>
          <p:nvPr/>
        </p:nvGrpSpPr>
        <p:grpSpPr>
          <a:xfrm>
            <a:off x="176950" y="1018677"/>
            <a:ext cx="4395050" cy="1298448"/>
            <a:chOff x="2359038" y="3961459"/>
            <a:chExt cx="4395050" cy="129844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F0DDC90-EFDF-2440-B0B7-6E07CF5338B8}"/>
                </a:ext>
              </a:extLst>
            </p:cNvPr>
            <p:cNvGrpSpPr/>
            <p:nvPr/>
          </p:nvGrpSpPr>
          <p:grpSpPr>
            <a:xfrm>
              <a:off x="2359038" y="4128496"/>
              <a:ext cx="4395050" cy="580382"/>
              <a:chOff x="2422230" y="2804661"/>
              <a:chExt cx="4395050" cy="580382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E62ACFC-80D9-B840-9E9E-87BC2809480F}"/>
                  </a:ext>
                </a:extLst>
              </p:cNvPr>
              <p:cNvCxnSpPr>
                <a:cxnSpLocks/>
                <a:stCxn id="15" idx="2"/>
                <a:endCxn id="16" idx="6"/>
              </p:cNvCxnSpPr>
              <p:nvPr/>
            </p:nvCxnSpPr>
            <p:spPr>
              <a:xfrm flipV="1">
                <a:off x="2422230" y="3256753"/>
                <a:ext cx="4347860" cy="365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FB46443-B6C4-244C-9D75-E6115E642E04}"/>
                  </a:ext>
                </a:extLst>
              </p:cNvPr>
              <p:cNvSpPr/>
              <p:nvPr/>
            </p:nvSpPr>
            <p:spPr>
              <a:xfrm>
                <a:off x="2422230" y="320152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4FCA001-534B-804C-9852-512A7CB21C98}"/>
                  </a:ext>
                </a:extLst>
              </p:cNvPr>
              <p:cNvSpPr/>
              <p:nvPr/>
            </p:nvSpPr>
            <p:spPr>
              <a:xfrm>
                <a:off x="6587210" y="316499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85DE6601-E579-884A-80E4-CEEC47210EBA}"/>
                  </a:ext>
                </a:extLst>
              </p:cNvPr>
              <p:cNvSpPr/>
              <p:nvPr/>
            </p:nvSpPr>
            <p:spPr>
              <a:xfrm>
                <a:off x="4504720" y="317399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1A9B31E-1EFB-BA43-89BC-2F6E93B9B2D6}"/>
                  </a:ext>
                </a:extLst>
              </p:cNvPr>
              <p:cNvSpPr txBox="1"/>
              <p:nvPr/>
            </p:nvSpPr>
            <p:spPr>
              <a:xfrm>
                <a:off x="4442912" y="2834231"/>
                <a:ext cx="2374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1.             3.           2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46D5299-4570-E14F-B822-ABD0F7177A2F}"/>
                  </a:ext>
                </a:extLst>
              </p:cNvPr>
              <p:cNvSpPr txBox="1"/>
              <p:nvPr/>
            </p:nvSpPr>
            <p:spPr>
              <a:xfrm>
                <a:off x="5414251" y="2804661"/>
                <a:ext cx="1847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baseline="-25000" dirty="0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7492850-C6A1-F445-8916-52AD4DB97C6F}"/>
                </a:ext>
              </a:extLst>
            </p:cNvPr>
            <p:cNvSpPr/>
            <p:nvPr/>
          </p:nvSpPr>
          <p:spPr>
            <a:xfrm>
              <a:off x="5566074" y="4519425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7F043D6-4FF7-FD48-82E0-AC48D4A9825C}"/>
                </a:ext>
              </a:extLst>
            </p:cNvPr>
            <p:cNvSpPr/>
            <p:nvPr/>
          </p:nvSpPr>
          <p:spPr>
            <a:xfrm>
              <a:off x="3341034" y="4541195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5E4A647-81D4-C842-93F8-F355B42529E4}"/>
                </a:ext>
              </a:extLst>
            </p:cNvPr>
            <p:cNvSpPr/>
            <p:nvPr/>
          </p:nvSpPr>
          <p:spPr>
            <a:xfrm>
              <a:off x="3742995" y="3961459"/>
              <a:ext cx="1600200" cy="1298448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FD705C4-1C16-CC40-89E7-1257570496FC}"/>
                </a:ext>
              </a:extLst>
            </p:cNvPr>
            <p:cNvSpPr/>
            <p:nvPr/>
          </p:nvSpPr>
          <p:spPr>
            <a:xfrm>
              <a:off x="4549211" y="4442919"/>
              <a:ext cx="2103120" cy="266312"/>
            </a:xfrm>
            <a:prstGeom prst="rect">
              <a:avLst/>
            </a:prstGeom>
            <a:solidFill>
              <a:schemeClr val="accent1">
                <a:alpha val="1674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C9FFBD4-4094-5346-91F2-05591FE0F4DE}"/>
              </a:ext>
            </a:extLst>
          </p:cNvPr>
          <p:cNvSpPr/>
          <p:nvPr/>
        </p:nvSpPr>
        <p:spPr>
          <a:xfrm>
            <a:off x="5960815" y="2476563"/>
            <a:ext cx="191803" cy="265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204012-932F-EC47-9CD7-6A8894FA49AC}"/>
              </a:ext>
            </a:extLst>
          </p:cNvPr>
          <p:cNvSpPr txBox="1"/>
          <p:nvPr/>
        </p:nvSpPr>
        <p:spPr>
          <a:xfrm>
            <a:off x="5901484" y="2469659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" pitchFamily="2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FA7A561-F58B-AA49-AD2C-7A128BEB8D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025" y="3088970"/>
            <a:ext cx="2175762" cy="325280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88797E3-C780-464A-AAEF-2219C6CCBDB3}"/>
              </a:ext>
            </a:extLst>
          </p:cNvPr>
          <p:cNvSpPr txBox="1"/>
          <p:nvPr/>
        </p:nvSpPr>
        <p:spPr>
          <a:xfrm>
            <a:off x="5695406" y="6479176"/>
            <a:ext cx="3038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Two-dimensional promotion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2049275-B97E-B04E-A14C-F702499D1B6B}"/>
              </a:ext>
            </a:extLst>
          </p:cNvPr>
          <p:cNvCxnSpPr/>
          <p:nvPr/>
        </p:nvCxnSpPr>
        <p:spPr>
          <a:xfrm>
            <a:off x="1045029" y="5643154"/>
            <a:ext cx="395020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33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562" y="1555065"/>
            <a:ext cx="3797352" cy="23326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Reality: Meshing time for complex applications remains a significant bottleneck!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4" name="Text Placeholder 3"/>
          <p:cNvSpPr txBox="1">
            <a:spLocks/>
          </p:cNvSpPr>
          <p:nvPr/>
        </p:nvSpPr>
        <p:spPr>
          <a:xfrm>
            <a:off x="615987" y="1441699"/>
            <a:ext cx="4430575" cy="44382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Many applications of interest contain complex geometries </a:t>
            </a:r>
          </a:p>
          <a:p>
            <a:pPr>
              <a:buFont typeface="Arial" charset="0"/>
              <a:buChar char="•"/>
            </a:pPr>
            <a:r>
              <a:rPr lang="en-US" dirty="0"/>
              <a:t> low-Mach fluids users interested in high-quality simulation results tend towards hexahedral-based topologies (if possible)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if a scheme is “design-order” accurate, any topology may suffice as it is simply a matter of mesh size and efficiency </a:t>
            </a:r>
            <a:r>
              <a:rPr lang="mr-IN" dirty="0"/>
              <a:t>–</a:t>
            </a:r>
            <a:r>
              <a:rPr lang="en-US" dirty="0"/>
              <a:t> not unlike the active discussion on low- vs higher-order</a:t>
            </a:r>
          </a:p>
          <a:p>
            <a:pPr>
              <a:buFont typeface="Arial" charset="0"/>
              <a:buChar char="•"/>
            </a:pPr>
            <a:r>
              <a:rPr lang="en-US" dirty="0"/>
              <a:t> Sometimes, the penetration of a low-Mach fluids physics addition in common analysis is high as the meshing can be prohibitively complex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495638" y="4465581"/>
            <a:ext cx="132829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UUR Example: Vestas V27 225 kw hybrid low-order hex/</a:t>
            </a:r>
            <a:r>
              <a:rPr lang="en-US" sz="1600" dirty="0" err="1"/>
              <a:t>tet</a:t>
            </a:r>
            <a:r>
              <a:rPr lang="en-US" sz="1600" dirty="0"/>
              <a:t>/</a:t>
            </a:r>
            <a:r>
              <a:rPr lang="en-US" sz="1600" dirty="0" err="1"/>
              <a:t>pyr</a:t>
            </a:r>
            <a:r>
              <a:rPr lang="en-US" sz="1600" dirty="0"/>
              <a:t>/wedge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8CAEEA-7F08-1741-8AA1-E045EF370F7C}"/>
              </a:ext>
            </a:extLst>
          </p:cNvPr>
          <p:cNvSpPr txBox="1"/>
          <p:nvPr/>
        </p:nvSpPr>
        <p:spPr>
          <a:xfrm>
            <a:off x="329315" y="6437446"/>
            <a:ext cx="443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complex world – stair-stepped!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76FF57-E25F-4A4A-9ACE-983847610A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92" b="11248"/>
          <a:stretch/>
        </p:blipFill>
        <p:spPr>
          <a:xfrm>
            <a:off x="1082396" y="5150167"/>
            <a:ext cx="2411855" cy="13775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396B33-774E-764C-AF68-4822AC256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709" y="3927837"/>
            <a:ext cx="2125543" cy="270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2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Various Topologies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78" t="2107" r="31026" b="63016"/>
          <a:stretch/>
        </p:blipFill>
        <p:spPr>
          <a:xfrm>
            <a:off x="515436" y="1671112"/>
            <a:ext cx="1527859" cy="14424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49" r="80411"/>
          <a:stretch/>
        </p:blipFill>
        <p:spPr>
          <a:xfrm>
            <a:off x="7311044" y="1852874"/>
            <a:ext cx="1432347" cy="1404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24" t="37467" r="32943" b="31468"/>
          <a:stretch/>
        </p:blipFill>
        <p:spPr>
          <a:xfrm>
            <a:off x="5904719" y="1852874"/>
            <a:ext cx="1406325" cy="12847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017" t="89574" r="114770" b="-21361"/>
          <a:stretch/>
        </p:blipFill>
        <p:spPr>
          <a:xfrm>
            <a:off x="1467454" y="1925757"/>
            <a:ext cx="1553538" cy="13146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5" r="79413" b="66280"/>
          <a:stretch/>
        </p:blipFill>
        <p:spPr>
          <a:xfrm>
            <a:off x="2495007" y="1671112"/>
            <a:ext cx="1215341" cy="13945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32" r="78247" b="35056"/>
          <a:stretch/>
        </p:blipFill>
        <p:spPr>
          <a:xfrm>
            <a:off x="4012256" y="1795501"/>
            <a:ext cx="1590555" cy="12702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3" t="1031" b="54730"/>
          <a:stretch/>
        </p:blipFill>
        <p:spPr>
          <a:xfrm>
            <a:off x="2096043" y="3495056"/>
            <a:ext cx="2783053" cy="20551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" t="53511" r="52664" b="2278"/>
          <a:stretch/>
        </p:blipFill>
        <p:spPr>
          <a:xfrm>
            <a:off x="5348027" y="3495056"/>
            <a:ext cx="2519708" cy="1875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2" t="52014" r="1373" b="1265"/>
          <a:stretch/>
        </p:blipFill>
        <p:spPr>
          <a:xfrm>
            <a:off x="268089" y="3822137"/>
            <a:ext cx="1867533" cy="140103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90664" y="1280618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Hex8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53062" y="1293618"/>
            <a:ext cx="6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Tet4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33717" y="130715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Pyramid5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31753" y="1270468"/>
            <a:ext cx="990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Wedge6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609492" y="1282043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Arbitrary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01855" y="5951882"/>
            <a:ext cx="7628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Higher-order promoted elements (Hex27, Tet10, Wedge16, Hex64, etc.)</a:t>
            </a:r>
          </a:p>
        </p:txBody>
      </p:sp>
    </p:spTree>
    <p:extLst>
      <p:ext uri="{BB962C8B-B14F-4D97-AF65-F5344CB8AC3E}">
        <p14:creationId xmlns:p14="http://schemas.microsoft.com/office/powerpoint/2010/main" val="6287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Fundamentals of Discretization (Review)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94766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Given a partial differential equation (PDE) and associated volumetric form: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Applying Gauss Divergence provides the standard finite volume form: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We can also multiple PDE by an arbitrary test function, w, and integrate over a volume,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12301" y="2055805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01" y="2055805"/>
                <a:ext cx="2552622" cy="697179"/>
              </a:xfrm>
              <a:prstGeom prst="rect">
                <a:avLst/>
              </a:prstGeom>
              <a:blipFill>
                <a:blip r:embed="rId2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733110" y="3488397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110" y="3488397"/>
                <a:ext cx="3500702" cy="818814"/>
              </a:xfrm>
              <a:prstGeom prst="rect">
                <a:avLst/>
              </a:prstGeom>
              <a:blipFill>
                <a:blip r:embed="rId3"/>
                <a:stretch>
                  <a:fillRect l="-23827" t="-128788" b="-1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878460" y="1994987"/>
                <a:ext cx="3622915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460" y="1994987"/>
                <a:ext cx="3622915" cy="818814"/>
              </a:xfrm>
              <a:prstGeom prst="rect">
                <a:avLst/>
              </a:prstGeom>
              <a:blipFill>
                <a:blip r:embed="rId4"/>
                <a:stretch>
                  <a:fillRect l="-23776" t="-128788" b="-18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20040" y="5177363"/>
                <a:ext cx="400795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40" y="5177363"/>
                <a:ext cx="4007956" cy="818814"/>
              </a:xfrm>
              <a:prstGeom prst="rect">
                <a:avLst/>
              </a:prstGeom>
              <a:blipFill>
                <a:blip r:embed="rId5"/>
                <a:stretch>
                  <a:fillRect l="-21451" t="-128788" b="-1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13908" y="3488397"/>
                <a:ext cx="2465097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908" y="3488397"/>
                <a:ext cx="2465097" cy="818814"/>
              </a:xfrm>
              <a:prstGeom prst="rect">
                <a:avLst/>
              </a:prstGeom>
              <a:blipFill>
                <a:blip r:embed="rId6"/>
                <a:stretch>
                  <a:fillRect l="-32821" t="-128788" b="-1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11810" y="5996177"/>
                <a:ext cx="52515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i="1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10" y="5996177"/>
                <a:ext cx="5251502" cy="818814"/>
              </a:xfrm>
              <a:prstGeom prst="rect">
                <a:avLst/>
              </a:prstGeom>
              <a:blipFill>
                <a:blip r:embed="rId7"/>
                <a:stretch>
                  <a:fillRect l="-15942" t="-132308" b="-18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572000" y="4954958"/>
            <a:ext cx="4520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Next, integrate by parts and apply </a:t>
            </a:r>
          </a:p>
          <a:p>
            <a:r>
              <a:rPr lang="en-US" dirty="0">
                <a:latin typeface="+mj-lt"/>
              </a:rPr>
              <a:t>Gauss-Divergence. Note, that test function must be differentiable – shown here, at least once..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32817-6B9D-C745-BC0D-1A3724D6516F}"/>
              </a:ext>
            </a:extLst>
          </p:cNvPr>
          <p:cNvSpPr txBox="1"/>
          <p:nvPr/>
        </p:nvSpPr>
        <p:spPr>
          <a:xfrm>
            <a:off x="6339479" y="5942493"/>
            <a:ext cx="2804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Sometimes, one notes T as T</a:t>
            </a:r>
            <a:r>
              <a:rPr lang="en-US" i="1" baseline="30000" dirty="0"/>
              <a:t>h</a:t>
            </a:r>
            <a:r>
              <a:rPr lang="en-US" i="1" dirty="0"/>
              <a:t> - the trial space on given mesh size, h</a:t>
            </a:r>
            <a:endParaRPr lang="en-US" i="1" baseline="30000" dirty="0"/>
          </a:p>
        </p:txBody>
      </p:sp>
    </p:spTree>
    <p:extLst>
      <p:ext uri="{BB962C8B-B14F-4D97-AF65-F5344CB8AC3E}">
        <p14:creationId xmlns:p14="http://schemas.microsoft.com/office/powerpoint/2010/main" val="51551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the example in which the finite element method (FEM) is employed</a:t>
            </a:r>
          </a:p>
          <a:p>
            <a:pPr>
              <a:buFont typeface="Arial" charset="0"/>
              <a:buChar char="•"/>
            </a:pPr>
            <a:r>
              <a:rPr lang="en-US" dirty="0"/>
              <a:t> Define an underlying nodal basis with the element: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Gaussian Quadrature is used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using a -1:1 range, +/- sqrt(3)/3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330389" y="2342307"/>
                <a:ext cx="231557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89" y="2342307"/>
                <a:ext cx="2315570" cy="8485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 Placeholder 4"/>
          <p:cNvSpPr txBox="1">
            <a:spLocks/>
          </p:cNvSpPr>
          <p:nvPr/>
        </p:nvSpPr>
        <p:spPr>
          <a:xfrm>
            <a:off x="5312779" y="2012417"/>
            <a:ext cx="3576578" cy="4897671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Consider a simple heat conduction model PDE,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Integrate using a test function,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Integration-by-parts (with G-D) provides: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element quadrature points</a:t>
            </a:r>
          </a:p>
          <a:p>
            <a:pPr>
              <a:buFont typeface="Arial" charset="0"/>
              <a:buChar char="•"/>
            </a:pPr>
            <a:r>
              <a:rPr lang="en-US" dirty="0"/>
              <a:t> Note that N can be arbitrary in order (shown here for a linear)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136117" y="470924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Finite Element Method (FEM)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77413" y="325985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7428" y="325985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5958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7427" y="460740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15987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109335" y="58357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39349" y="58357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85973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085973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15988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555958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iamond 44"/>
          <p:cNvSpPr/>
          <p:nvPr/>
        </p:nvSpPr>
        <p:spPr>
          <a:xfrm>
            <a:off x="918665" y="486133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iamond 45"/>
          <p:cNvSpPr/>
          <p:nvPr/>
        </p:nvSpPr>
        <p:spPr>
          <a:xfrm>
            <a:off x="1929875" y="486133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iamond 46"/>
          <p:cNvSpPr/>
          <p:nvPr/>
        </p:nvSpPr>
        <p:spPr>
          <a:xfrm>
            <a:off x="943740" y="567349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iamond 47"/>
          <p:cNvSpPr/>
          <p:nvPr/>
        </p:nvSpPr>
        <p:spPr>
          <a:xfrm>
            <a:off x="1954950" y="567349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iamond 48"/>
          <p:cNvSpPr/>
          <p:nvPr/>
        </p:nvSpPr>
        <p:spPr>
          <a:xfrm>
            <a:off x="909015" y="3474298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iamond 49"/>
          <p:cNvSpPr/>
          <p:nvPr/>
        </p:nvSpPr>
        <p:spPr>
          <a:xfrm>
            <a:off x="1920225" y="3474298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iamond 50"/>
          <p:cNvSpPr/>
          <p:nvPr/>
        </p:nvSpPr>
        <p:spPr>
          <a:xfrm>
            <a:off x="934090" y="428645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iamond 51"/>
          <p:cNvSpPr/>
          <p:nvPr/>
        </p:nvSpPr>
        <p:spPr>
          <a:xfrm>
            <a:off x="1945300" y="428645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Diamond 52"/>
          <p:cNvSpPr/>
          <p:nvPr/>
        </p:nvSpPr>
        <p:spPr>
          <a:xfrm>
            <a:off x="2413729" y="347430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iamond 53"/>
          <p:cNvSpPr/>
          <p:nvPr/>
        </p:nvSpPr>
        <p:spPr>
          <a:xfrm>
            <a:off x="3424939" y="347430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iamond 54"/>
          <p:cNvSpPr/>
          <p:nvPr/>
        </p:nvSpPr>
        <p:spPr>
          <a:xfrm>
            <a:off x="2438804" y="428645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iamond 55"/>
          <p:cNvSpPr/>
          <p:nvPr/>
        </p:nvSpPr>
        <p:spPr>
          <a:xfrm>
            <a:off x="3450014" y="428645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Diamond 56"/>
          <p:cNvSpPr/>
          <p:nvPr/>
        </p:nvSpPr>
        <p:spPr>
          <a:xfrm>
            <a:off x="2660652" y="504074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5025542" y="3688781"/>
                <a:ext cx="4033220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542" y="3688781"/>
                <a:ext cx="4033220" cy="81881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5903073" y="2601208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073" y="2601208"/>
                <a:ext cx="2552622" cy="69717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3738838" y="4932713"/>
                <a:ext cx="547784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838" y="4932713"/>
                <a:ext cx="5477846" cy="81881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864369" y="2342307"/>
                <a:ext cx="261635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369" y="2342307"/>
                <a:ext cx="2616357" cy="84856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753E1081-6698-5A49-8D1B-697B94EA22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2093" y="231961"/>
            <a:ext cx="1576215" cy="11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Hybrid Control-Volume Finite Element Method (CVFEM)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 combination between a vertex-centered finite volume and FEM is the method known as Control Volume Finite Element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As with FEM, a basis is defined: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3762200" y="2489294"/>
                <a:ext cx="231557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200" y="2489294"/>
                <a:ext cx="2315570" cy="8485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6296180" y="2489294"/>
                <a:ext cx="261635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180" y="2489294"/>
                <a:ext cx="2616357" cy="8485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3727475" y="3868355"/>
                <a:ext cx="547784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475" y="3868355"/>
                <a:ext cx="5477846" cy="8188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Text Placeholder 4"/>
          <p:cNvSpPr txBox="1">
            <a:spLocks/>
          </p:cNvSpPr>
          <p:nvPr/>
        </p:nvSpPr>
        <p:spPr>
          <a:xfrm>
            <a:off x="4254058" y="3458735"/>
            <a:ext cx="4647663" cy="489767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Integration-by-parts over test function w: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However, define a test function, w, as a piece-wise constant function (Heaviside) to be 1 inside the dual volume and 0 outside. Gradient is a Dirac-delta function: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Leading to: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5734010" y="5384171"/>
                <a:ext cx="2460994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𝛿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𝑥𝐼𝑃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010" y="5384171"/>
                <a:ext cx="2460994" cy="6971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5401019" y="5990657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019" y="5990657"/>
                <a:ext cx="3500702" cy="81881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0C99CB4-5580-FB4D-A609-9129CEF9B2FC}"/>
              </a:ext>
            </a:extLst>
          </p:cNvPr>
          <p:cNvCxnSpPr>
            <a:stCxn id="114" idx="3"/>
            <a:endCxn id="111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70ECE9C-7C33-1441-B97A-CA1CA3DE749D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E6E5BA9-1DC0-5A47-BFAD-405A51F1255C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C40FFF5C-B9BE-B841-BFEA-236288999443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A472A519-718F-8944-8E91-91E1240AA6FE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F674D9A9-9402-8F43-AF8B-76A2C58EB90F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1BC570C-0D0F-4443-93DF-A752D46A607E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2F8B006-1140-8344-BC59-599C736ADD8B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4715936-40DB-8D46-A515-68B89A9D8F31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70E06EA1-8D3A-114A-9023-76383E47502D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9214A98-E0C6-5549-9085-75C0033C6F41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A1270CDC-15CB-854C-93F7-4A090FBE9638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229782E-8407-5144-B269-6F69BBF060D7}"/>
              </a:ext>
            </a:extLst>
          </p:cNvPr>
          <p:cNvCxnSpPr>
            <a:stCxn id="110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DF765B6B-611F-8042-895F-A96159F8D0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F49BB51-E1E5-3E4B-A889-799443B0F200}"/>
              </a:ext>
            </a:extLst>
          </p:cNvPr>
          <p:cNvCxnSpPr>
            <a:endCxn id="109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6D003F4-A9E1-1844-AF95-5971B0BC1742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F99BB61-8EE4-254A-8627-EA20CDAEC0E9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28999E96-AE29-864E-9D7D-BF72103EE5B2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riangle 125">
            <a:extLst>
              <a:ext uri="{FF2B5EF4-FFF2-40B4-BE49-F238E27FC236}">
                <a16:creationId xmlns:a16="http://schemas.microsoft.com/office/drawing/2014/main" id="{000B089E-9A69-4742-9BB7-E73E9C840527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riangle 126">
            <a:extLst>
              <a:ext uri="{FF2B5EF4-FFF2-40B4-BE49-F238E27FC236}">
                <a16:creationId xmlns:a16="http://schemas.microsoft.com/office/drawing/2014/main" id="{C3AAEC7F-AE3A-AE41-AADF-4EC9EFB752D2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riangle 127">
            <a:extLst>
              <a:ext uri="{FF2B5EF4-FFF2-40B4-BE49-F238E27FC236}">
                <a16:creationId xmlns:a16="http://schemas.microsoft.com/office/drawing/2014/main" id="{4DC1CEAB-9994-0C4E-971C-09958BD8D4A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riangle 128">
            <a:extLst>
              <a:ext uri="{FF2B5EF4-FFF2-40B4-BE49-F238E27FC236}">
                <a16:creationId xmlns:a16="http://schemas.microsoft.com/office/drawing/2014/main" id="{1C15FB94-8719-9743-9303-191E8EAC9306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5F6F49B7-368D-1C4B-84C4-0060EA6FA68C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00A5C16A-E1C7-0D41-BA3C-3646852BDB89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BEDD9E2B-50FC-1240-965C-51DBE96FB9DD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602AB14-D3B1-E844-BA05-CF9752C92691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54B7C73E-4C59-C34A-BC05-5DCCD817E51D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357297F7-CB27-1444-9C14-207E57FA6ECA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D9EDB686-1504-1745-A35C-F33230741512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0AC96EB9-9729-8042-9788-5C9495262491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4E274337-D95E-F54C-BEDA-724BB59C9020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5F68158C-938A-FA4C-8E68-DC7482972A52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0FCAE1B0-EFDE-0C4C-9C6C-8F706725CD42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01897815-DDA8-374E-8566-6FFC20B7CCF9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Diamond 141">
            <a:extLst>
              <a:ext uri="{FF2B5EF4-FFF2-40B4-BE49-F238E27FC236}">
                <a16:creationId xmlns:a16="http://schemas.microsoft.com/office/drawing/2014/main" id="{35C75751-0B9C-164E-B553-E1430799EE06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Diamond 142">
            <a:extLst>
              <a:ext uri="{FF2B5EF4-FFF2-40B4-BE49-F238E27FC236}">
                <a16:creationId xmlns:a16="http://schemas.microsoft.com/office/drawing/2014/main" id="{2B4E3FE4-F083-C647-B0B7-49C3782B9FE9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riangle 143">
            <a:extLst>
              <a:ext uri="{FF2B5EF4-FFF2-40B4-BE49-F238E27FC236}">
                <a16:creationId xmlns:a16="http://schemas.microsoft.com/office/drawing/2014/main" id="{FBF6B87E-2B54-634C-B0FE-1B9BEDAF7C55}"/>
              </a:ext>
            </a:extLst>
          </p:cNvPr>
          <p:cNvSpPr/>
          <p:nvPr/>
        </p:nvSpPr>
        <p:spPr>
          <a:xfrm>
            <a:off x="1037188" y="394840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riangle 144">
            <a:extLst>
              <a:ext uri="{FF2B5EF4-FFF2-40B4-BE49-F238E27FC236}">
                <a16:creationId xmlns:a16="http://schemas.microsoft.com/office/drawing/2014/main" id="{94E7617D-1BCE-214C-BF5E-A583A1299DF4}"/>
              </a:ext>
            </a:extLst>
          </p:cNvPr>
          <p:cNvSpPr/>
          <p:nvPr/>
        </p:nvSpPr>
        <p:spPr>
          <a:xfrm>
            <a:off x="1399794" y="366988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Triangle 145">
            <a:extLst>
              <a:ext uri="{FF2B5EF4-FFF2-40B4-BE49-F238E27FC236}">
                <a16:creationId xmlns:a16="http://schemas.microsoft.com/office/drawing/2014/main" id="{28D61844-AB96-474E-AE09-FDA45E59A9F3}"/>
              </a:ext>
            </a:extLst>
          </p:cNvPr>
          <p:cNvSpPr/>
          <p:nvPr/>
        </p:nvSpPr>
        <p:spPr>
          <a:xfrm>
            <a:off x="674583" y="43110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riangle 146">
            <a:extLst>
              <a:ext uri="{FF2B5EF4-FFF2-40B4-BE49-F238E27FC236}">
                <a16:creationId xmlns:a16="http://schemas.microsoft.com/office/drawing/2014/main" id="{9783DE9D-9286-C74E-B323-EE1B98E6A093}"/>
              </a:ext>
            </a:extLst>
          </p:cNvPr>
          <p:cNvSpPr/>
          <p:nvPr/>
        </p:nvSpPr>
        <p:spPr>
          <a:xfrm>
            <a:off x="664073" y="37014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riangle 147">
            <a:extLst>
              <a:ext uri="{FF2B5EF4-FFF2-40B4-BE49-F238E27FC236}">
                <a16:creationId xmlns:a16="http://schemas.microsoft.com/office/drawing/2014/main" id="{EDD2AD2E-EF94-154D-8711-0F2A4692D5B8}"/>
              </a:ext>
            </a:extLst>
          </p:cNvPr>
          <p:cNvSpPr/>
          <p:nvPr/>
        </p:nvSpPr>
        <p:spPr>
          <a:xfrm>
            <a:off x="679843" y="568261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riangle 148">
            <a:extLst>
              <a:ext uri="{FF2B5EF4-FFF2-40B4-BE49-F238E27FC236}">
                <a16:creationId xmlns:a16="http://schemas.microsoft.com/office/drawing/2014/main" id="{75DAD838-569B-1F4A-8250-18128FFAE88C}"/>
              </a:ext>
            </a:extLst>
          </p:cNvPr>
          <p:cNvSpPr/>
          <p:nvPr/>
        </p:nvSpPr>
        <p:spPr>
          <a:xfrm>
            <a:off x="669333" y="507301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riangle 149">
            <a:extLst>
              <a:ext uri="{FF2B5EF4-FFF2-40B4-BE49-F238E27FC236}">
                <a16:creationId xmlns:a16="http://schemas.microsoft.com/office/drawing/2014/main" id="{DA50867A-6ACB-884A-A4F2-BF9B4BA1DC56}"/>
              </a:ext>
            </a:extLst>
          </p:cNvPr>
          <p:cNvSpPr/>
          <p:nvPr/>
        </p:nvSpPr>
        <p:spPr>
          <a:xfrm>
            <a:off x="1063464" y="534102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riangle 150">
            <a:extLst>
              <a:ext uri="{FF2B5EF4-FFF2-40B4-BE49-F238E27FC236}">
                <a16:creationId xmlns:a16="http://schemas.microsoft.com/office/drawing/2014/main" id="{A3CA649D-86E4-CC4E-A5F8-1B14F3101597}"/>
              </a:ext>
            </a:extLst>
          </p:cNvPr>
          <p:cNvSpPr/>
          <p:nvPr/>
        </p:nvSpPr>
        <p:spPr>
          <a:xfrm>
            <a:off x="1405051" y="571413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Diamond 151">
            <a:extLst>
              <a:ext uri="{FF2B5EF4-FFF2-40B4-BE49-F238E27FC236}">
                <a16:creationId xmlns:a16="http://schemas.microsoft.com/office/drawing/2014/main" id="{2B1AAA55-394D-F14B-8724-E2F4F39FBFE7}"/>
              </a:ext>
            </a:extLst>
          </p:cNvPr>
          <p:cNvSpPr/>
          <p:nvPr/>
        </p:nvSpPr>
        <p:spPr>
          <a:xfrm>
            <a:off x="1787041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Diamond 152">
            <a:extLst>
              <a:ext uri="{FF2B5EF4-FFF2-40B4-BE49-F238E27FC236}">
                <a16:creationId xmlns:a16="http://schemas.microsoft.com/office/drawing/2014/main" id="{0F8E8F9B-1318-9644-96B4-4DF2B1014E63}"/>
              </a:ext>
            </a:extLst>
          </p:cNvPr>
          <p:cNvSpPr/>
          <p:nvPr/>
        </p:nvSpPr>
        <p:spPr>
          <a:xfrm>
            <a:off x="2456010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839BEBF3-F526-9E49-A587-1AE1DCAB2142}"/>
              </a:ext>
            </a:extLst>
          </p:cNvPr>
          <p:cNvSpPr/>
          <p:nvPr/>
        </p:nvSpPr>
        <p:spPr>
          <a:xfrm>
            <a:off x="1787041" y="570904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Diamond 154">
            <a:extLst>
              <a:ext uri="{FF2B5EF4-FFF2-40B4-BE49-F238E27FC236}">
                <a16:creationId xmlns:a16="http://schemas.microsoft.com/office/drawing/2014/main" id="{7DF53D8C-C4D8-F246-993E-A551D9742EAF}"/>
              </a:ext>
            </a:extLst>
          </p:cNvPr>
          <p:cNvSpPr/>
          <p:nvPr/>
        </p:nvSpPr>
        <p:spPr>
          <a:xfrm>
            <a:off x="1035926" y="499058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Diamond 155">
            <a:extLst>
              <a:ext uri="{FF2B5EF4-FFF2-40B4-BE49-F238E27FC236}">
                <a16:creationId xmlns:a16="http://schemas.microsoft.com/office/drawing/2014/main" id="{72590901-400E-B741-9191-6B52A8FF9167}"/>
              </a:ext>
            </a:extLst>
          </p:cNvPr>
          <p:cNvSpPr/>
          <p:nvPr/>
        </p:nvSpPr>
        <p:spPr>
          <a:xfrm>
            <a:off x="1035926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Diamond 156">
            <a:extLst>
              <a:ext uri="{FF2B5EF4-FFF2-40B4-BE49-F238E27FC236}">
                <a16:creationId xmlns:a16="http://schemas.microsoft.com/office/drawing/2014/main" id="{B4D0E4E2-E98E-1943-BFE9-D45B11774E62}"/>
              </a:ext>
            </a:extLst>
          </p:cNvPr>
          <p:cNvSpPr/>
          <p:nvPr/>
        </p:nvSpPr>
        <p:spPr>
          <a:xfrm>
            <a:off x="1035926" y="5709045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Diamond 157">
            <a:extLst>
              <a:ext uri="{FF2B5EF4-FFF2-40B4-BE49-F238E27FC236}">
                <a16:creationId xmlns:a16="http://schemas.microsoft.com/office/drawing/2014/main" id="{8A6DE055-012C-ED4D-A43D-F4A46A0AD207}"/>
              </a:ext>
            </a:extLst>
          </p:cNvPr>
          <p:cNvSpPr/>
          <p:nvPr/>
        </p:nvSpPr>
        <p:spPr>
          <a:xfrm>
            <a:off x="3207126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Diamond 158">
            <a:extLst>
              <a:ext uri="{FF2B5EF4-FFF2-40B4-BE49-F238E27FC236}">
                <a16:creationId xmlns:a16="http://schemas.microsoft.com/office/drawing/2014/main" id="{45B931A0-86FF-144E-B052-0CFD00831216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Diamond 159">
            <a:extLst>
              <a:ext uri="{FF2B5EF4-FFF2-40B4-BE49-F238E27FC236}">
                <a16:creationId xmlns:a16="http://schemas.microsoft.com/office/drawing/2014/main" id="{3C6ED4B8-09AD-CF48-B712-2731F2E400B5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Diamond 160">
            <a:extLst>
              <a:ext uri="{FF2B5EF4-FFF2-40B4-BE49-F238E27FC236}">
                <a16:creationId xmlns:a16="http://schemas.microsoft.com/office/drawing/2014/main" id="{AE3BB620-7B12-E64E-8E0C-2792CD8F40EC}"/>
              </a:ext>
            </a:extLst>
          </p:cNvPr>
          <p:cNvSpPr/>
          <p:nvPr/>
        </p:nvSpPr>
        <p:spPr>
          <a:xfrm>
            <a:off x="1046813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Diamond 161">
            <a:extLst>
              <a:ext uri="{FF2B5EF4-FFF2-40B4-BE49-F238E27FC236}">
                <a16:creationId xmlns:a16="http://schemas.microsoft.com/office/drawing/2014/main" id="{E732D212-9540-3645-B588-30C69AD6562E}"/>
              </a:ext>
            </a:extLst>
          </p:cNvPr>
          <p:cNvSpPr/>
          <p:nvPr/>
        </p:nvSpPr>
        <p:spPr>
          <a:xfrm>
            <a:off x="3218013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Diamond 162">
            <a:extLst>
              <a:ext uri="{FF2B5EF4-FFF2-40B4-BE49-F238E27FC236}">
                <a16:creationId xmlns:a16="http://schemas.microsoft.com/office/drawing/2014/main" id="{18CCF135-82C9-6743-B3D1-C8EF1C3BC207}"/>
              </a:ext>
            </a:extLst>
          </p:cNvPr>
          <p:cNvSpPr/>
          <p:nvPr/>
        </p:nvSpPr>
        <p:spPr>
          <a:xfrm>
            <a:off x="3022069" y="495889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Diamond 163">
            <a:extLst>
              <a:ext uri="{FF2B5EF4-FFF2-40B4-BE49-F238E27FC236}">
                <a16:creationId xmlns:a16="http://schemas.microsoft.com/office/drawing/2014/main" id="{42F37EF0-E539-F042-B83F-2347374AD078}"/>
              </a:ext>
            </a:extLst>
          </p:cNvPr>
          <p:cNvSpPr/>
          <p:nvPr/>
        </p:nvSpPr>
        <p:spPr>
          <a:xfrm>
            <a:off x="2466897" y="544875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9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Control-Volume Finite Element Method Attributes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The CVFEM method, therefore, is a finite volume scheme that is locally conservative, i.e., momentum leaving one dual volume face enters the adjacent dual volume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the diffusion operator, like its FEM counterpart is absent of any error due to non-orthogonality</a:t>
            </a:r>
          </a:p>
          <a:p>
            <a:pPr>
              <a:buFont typeface="Arial" charset="0"/>
              <a:buChar char="•"/>
            </a:pPr>
            <a:r>
              <a:rPr lang="en-US" dirty="0"/>
              <a:t> Suffers on high-aspect ratio meshes in presence of high gradients: sqrt(3)</a:t>
            </a:r>
          </a:p>
          <a:p>
            <a:pPr>
              <a:buFont typeface="Arial" charset="0"/>
              <a:buChar char="•"/>
            </a:pPr>
            <a:r>
              <a:rPr lang="en-US" dirty="0"/>
              <a:t> Since the test-function, w, is different from the underlying basis representation, this method can be considered a </a:t>
            </a:r>
            <a:r>
              <a:rPr lang="en-US" dirty="0" err="1"/>
              <a:t>Petrov-Galerkin</a:t>
            </a:r>
            <a:r>
              <a:rPr lang="en-US" dirty="0"/>
              <a:t> method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method can also be promoted in polynomial space (first fluids: Domino, 2014)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95" y="4492086"/>
            <a:ext cx="2189988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564" y="4263486"/>
            <a:ext cx="1529080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4075" y="6488668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Spectral convergence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169951" y="6488668"/>
            <a:ext cx="3611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Dual-volume for promoted quad4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926765" y="5978181"/>
            <a:ext cx="2964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P=1 (left) and P=4 (right) </a:t>
            </a:r>
          </a:p>
          <a:p>
            <a:pPr algn="ctr"/>
            <a:r>
              <a:rPr lang="en-US" dirty="0"/>
              <a:t>Helium plume (VR-density)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CC558E-72F9-DF43-A91C-AF3C57D21A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21"/>
          <a:stretch/>
        </p:blipFill>
        <p:spPr>
          <a:xfrm>
            <a:off x="6012543" y="3947695"/>
            <a:ext cx="2578100" cy="188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E3BC0-B24B-F14A-BF4D-1DB02E8A4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Volume Definitions for Hybrid Meshes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5A12BE-0B46-BA4A-AE6E-D011264B92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7" name="Picture 60" descr="tet">
            <a:extLst>
              <a:ext uri="{FF2B5EF4-FFF2-40B4-BE49-F238E27FC236}">
                <a16:creationId xmlns:a16="http://schemas.microsoft.com/office/drawing/2014/main" id="{96DAD6E4-35ED-9D45-8EB3-2DFF4E3CE7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6" t="22428" r="15181" b="22533"/>
          <a:stretch/>
        </p:blipFill>
        <p:spPr bwMode="auto">
          <a:xfrm>
            <a:off x="6116663" y="3482220"/>
            <a:ext cx="2891949" cy="2811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1" descr="hex">
            <a:extLst>
              <a:ext uri="{FF2B5EF4-FFF2-40B4-BE49-F238E27FC236}">
                <a16:creationId xmlns:a16="http://schemas.microsoft.com/office/drawing/2014/main" id="{D3DE2BF8-F67D-E646-887C-072E9F36A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t="17647" r="8658" b="18823"/>
          <a:stretch>
            <a:fillRect/>
          </a:stretch>
        </p:blipFill>
        <p:spPr bwMode="auto">
          <a:xfrm>
            <a:off x="5922066" y="847173"/>
            <a:ext cx="2723227" cy="2581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FA4600-B63E-144F-8014-9E2671193D7F}"/>
              </a:ext>
            </a:extLst>
          </p:cNvPr>
          <p:cNvSpPr txBox="1"/>
          <p:nvPr/>
        </p:nvSpPr>
        <p:spPr>
          <a:xfrm>
            <a:off x="268089" y="6161894"/>
            <a:ext cx="6749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Domino, et. al, “An assessment of atypical mesh topologies for low-Mach large-eddy simulation” 2019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5F99B6-5AE3-2243-8E98-3D9131ED6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74" y="818327"/>
            <a:ext cx="5634992" cy="536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3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Placeholder 4"/>
          <p:cNvSpPr txBox="1">
            <a:spLocks/>
          </p:cNvSpPr>
          <p:nvPr/>
        </p:nvSpPr>
        <p:spPr>
          <a:xfrm>
            <a:off x="6522154" y="3473807"/>
            <a:ext cx="2499915" cy="34494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Same grad-op as CC: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nodes for volume contributions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edges for surface flux contribution</a:t>
            </a:r>
          </a:p>
        </p:txBody>
      </p:sp>
      <p:cxnSp>
        <p:nvCxnSpPr>
          <p:cNvPr id="142" name="Straight Connector 141"/>
          <p:cNvCxnSpPr/>
          <p:nvPr/>
        </p:nvCxnSpPr>
        <p:spPr>
          <a:xfrm flipH="1">
            <a:off x="4822373" y="4150052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4825270" y="4846424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827113" y="5522672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235337" y="4149386"/>
            <a:ext cx="0" cy="68472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546014" y="413277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4849207" y="4131679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 flipV="1">
            <a:off x="4172875" y="4878935"/>
            <a:ext cx="27432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5550266" y="3647828"/>
            <a:ext cx="3268" cy="243387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Order Interpolation Edge-Based Vertex-Centered (EBVC)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vertices of the elements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99" name="Triangle 98"/>
          <p:cNvSpPr/>
          <p:nvPr/>
        </p:nvSpPr>
        <p:spPr>
          <a:xfrm>
            <a:off x="3886546" y="287230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163880" y="2733357"/>
            <a:ext cx="448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quadrature point (area summed to edge)</a:t>
            </a:r>
          </a:p>
        </p:txBody>
      </p:sp>
      <p:sp>
        <p:nvSpPr>
          <p:cNvPr id="101" name="Diamond 100"/>
          <p:cNvSpPr/>
          <p:nvPr/>
        </p:nvSpPr>
        <p:spPr>
          <a:xfrm>
            <a:off x="3914845" y="319187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163880" y="3078101"/>
            <a:ext cx="485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Volume quadrature point (sub-</a:t>
            </a:r>
            <a:r>
              <a:rPr lang="en-US" dirty="0" err="1">
                <a:latin typeface="Garamond" charset="0"/>
                <a:ea typeface="Garamond" charset="0"/>
                <a:cs typeface="Garamond" charset="0"/>
              </a:rPr>
              <a:t>vol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summed to node)</a:t>
            </a:r>
          </a:p>
        </p:txBody>
      </p:sp>
      <p:sp>
        <p:nvSpPr>
          <p:cNvPr id="112" name="Oval 111"/>
          <p:cNvSpPr/>
          <p:nvPr/>
        </p:nvSpPr>
        <p:spPr>
          <a:xfrm>
            <a:off x="6931867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991896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485244" y="608170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461882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461882" y="346430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6107534" y="4839516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579150" y="5280379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Diamond 144"/>
          <p:cNvSpPr/>
          <p:nvPr/>
        </p:nvSpPr>
        <p:spPr>
          <a:xfrm>
            <a:off x="7290754" y="33220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riangle 158"/>
          <p:cNvSpPr/>
          <p:nvPr/>
        </p:nvSpPr>
        <p:spPr>
          <a:xfrm>
            <a:off x="5519904" y="408918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riangle 159"/>
          <p:cNvSpPr/>
          <p:nvPr/>
        </p:nvSpPr>
        <p:spPr>
          <a:xfrm>
            <a:off x="6182138" y="480747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riangle 160"/>
          <p:cNvSpPr/>
          <p:nvPr/>
        </p:nvSpPr>
        <p:spPr>
          <a:xfrm>
            <a:off x="4781393" y="48192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iangle 161"/>
          <p:cNvSpPr/>
          <p:nvPr/>
        </p:nvSpPr>
        <p:spPr>
          <a:xfrm>
            <a:off x="5521905" y="549075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479778" y="3484104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 rot="5400000">
            <a:off x="5517201" y="3441830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6235336" y="4493348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166" name="Straight Connector 165"/>
          <p:cNvCxnSpPr/>
          <p:nvPr/>
        </p:nvCxnSpPr>
        <p:spPr>
          <a:xfrm flipH="1" flipV="1">
            <a:off x="6235337" y="4920432"/>
            <a:ext cx="431985" cy="8690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4232144" y="6358759"/>
            <a:ext cx="186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Edge-based stencil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559031" y="4478972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862554" y="4448483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70A7228-F83B-B74D-9463-72932BE24652}"/>
              </a:ext>
            </a:extLst>
          </p:cNvPr>
          <p:cNvCxnSpPr>
            <a:stCxn id="110" idx="3"/>
            <a:endCxn id="105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A825A558-BF42-6A44-BCF6-87C159555BAB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06044BC-7A35-C54F-91F0-99867897431F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B0727A6-AC86-E147-AC67-EC8649109535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DC9937F-444F-B445-920C-617C4BF2D6BB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7857350-FBAA-1A47-A0C0-7A4CFB3FCEC5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953482-A408-4444-AD10-0146D39B356D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945081E-D916-0A4A-BFBA-F6791FD8CDDE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E5302A0-F301-A942-BA3D-365934677277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6721D77-98BF-DA49-BC86-EA59A988ABD3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2C57538-7A43-8A47-9672-05DDD48FA0CF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E6008C4-4588-FB43-B6B2-0FF5122FBD72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428DDD5-A90E-F148-8353-4D9837104FC0}"/>
              </a:ext>
            </a:extLst>
          </p:cNvPr>
          <p:cNvCxnSpPr>
            <a:stCxn id="96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44748D4-927C-5849-B59A-14330A9B69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0D306BA-C0D2-224C-877E-872C05676BD0}"/>
              </a:ext>
            </a:extLst>
          </p:cNvPr>
          <p:cNvCxnSpPr>
            <a:endCxn id="94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BE6DD69-BB9F-2145-8279-3792CD500DB8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1804913-28D7-CB46-92D8-DD1EC930E91F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43062C0-3DE6-854A-B146-23CADFD7697B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riangle 128">
            <a:extLst>
              <a:ext uri="{FF2B5EF4-FFF2-40B4-BE49-F238E27FC236}">
                <a16:creationId xmlns:a16="http://schemas.microsoft.com/office/drawing/2014/main" id="{3786EB21-CFC5-DC47-BCA4-B1B9AE216ECA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CAFAE57C-0114-BC4D-921E-3933B02BA5BB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5704BAA4-83CA-E64A-8FDF-2DBB6E5823C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A23E6E70-7D48-114B-BCA1-9E512F548E47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CB36A30-B673-F44E-B8D2-82DCD117E784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riangle 133">
            <a:extLst>
              <a:ext uri="{FF2B5EF4-FFF2-40B4-BE49-F238E27FC236}">
                <a16:creationId xmlns:a16="http://schemas.microsoft.com/office/drawing/2014/main" id="{F337C3DF-B9C6-9543-9F02-7A0CC55356F5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riangle 134">
            <a:extLst>
              <a:ext uri="{FF2B5EF4-FFF2-40B4-BE49-F238E27FC236}">
                <a16:creationId xmlns:a16="http://schemas.microsoft.com/office/drawing/2014/main" id="{FD3CAFDA-783A-0D4A-AE83-BAFBFB435411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riangle 135">
            <a:extLst>
              <a:ext uri="{FF2B5EF4-FFF2-40B4-BE49-F238E27FC236}">
                <a16:creationId xmlns:a16="http://schemas.microsoft.com/office/drawing/2014/main" id="{5360D56E-D023-134D-93F2-7EE631964413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BDAF130-E7B3-C242-A137-4D03805C9FFF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D0B7961-489E-8E48-8EB0-F2BE475FAF24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5B638E5-A82C-5548-A8BF-3751BC0D6F9B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73E2A4-2A73-6944-BB36-43F28E154F08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FA08F27-4BAD-0C4C-8BB6-41C9A3209EA9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EAF436C-5E6D-3749-B8BD-FBFB15A58AF3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24A160C-0EB1-C643-AA38-6B5B790A3FB5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F06857A-3931-D545-BF43-D989619E1F7F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Diamond 152">
            <a:extLst>
              <a:ext uri="{FF2B5EF4-FFF2-40B4-BE49-F238E27FC236}">
                <a16:creationId xmlns:a16="http://schemas.microsoft.com/office/drawing/2014/main" id="{D1D30956-B8C3-874B-B686-3BC850993485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FA77D667-C38F-4A42-BB5E-5FC48E57979F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Triangle 154">
            <a:extLst>
              <a:ext uri="{FF2B5EF4-FFF2-40B4-BE49-F238E27FC236}">
                <a16:creationId xmlns:a16="http://schemas.microsoft.com/office/drawing/2014/main" id="{F004547F-C9FC-4C4B-A487-7A5905079E6D}"/>
              </a:ext>
            </a:extLst>
          </p:cNvPr>
          <p:cNvSpPr/>
          <p:nvPr/>
        </p:nvSpPr>
        <p:spPr>
          <a:xfrm>
            <a:off x="1037188" y="394840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Triangle 156">
            <a:extLst>
              <a:ext uri="{FF2B5EF4-FFF2-40B4-BE49-F238E27FC236}">
                <a16:creationId xmlns:a16="http://schemas.microsoft.com/office/drawing/2014/main" id="{7F109C1E-847A-E54C-B641-13E642B942BA}"/>
              </a:ext>
            </a:extLst>
          </p:cNvPr>
          <p:cNvSpPr/>
          <p:nvPr/>
        </p:nvSpPr>
        <p:spPr>
          <a:xfrm>
            <a:off x="1399794" y="366988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Triangle 157">
            <a:extLst>
              <a:ext uri="{FF2B5EF4-FFF2-40B4-BE49-F238E27FC236}">
                <a16:creationId xmlns:a16="http://schemas.microsoft.com/office/drawing/2014/main" id="{F15729E0-DCB5-2244-86BA-9C1D6BC788CF}"/>
              </a:ext>
            </a:extLst>
          </p:cNvPr>
          <p:cNvSpPr/>
          <p:nvPr/>
        </p:nvSpPr>
        <p:spPr>
          <a:xfrm>
            <a:off x="674583" y="43110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riangle 166">
            <a:extLst>
              <a:ext uri="{FF2B5EF4-FFF2-40B4-BE49-F238E27FC236}">
                <a16:creationId xmlns:a16="http://schemas.microsoft.com/office/drawing/2014/main" id="{97CFC9D7-64D6-F744-A517-96445BF42B17}"/>
              </a:ext>
            </a:extLst>
          </p:cNvPr>
          <p:cNvSpPr/>
          <p:nvPr/>
        </p:nvSpPr>
        <p:spPr>
          <a:xfrm>
            <a:off x="664073" y="37014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riangle 167">
            <a:extLst>
              <a:ext uri="{FF2B5EF4-FFF2-40B4-BE49-F238E27FC236}">
                <a16:creationId xmlns:a16="http://schemas.microsoft.com/office/drawing/2014/main" id="{E5ACD199-859A-8441-913F-1734CAE92ADD}"/>
              </a:ext>
            </a:extLst>
          </p:cNvPr>
          <p:cNvSpPr/>
          <p:nvPr/>
        </p:nvSpPr>
        <p:spPr>
          <a:xfrm>
            <a:off x="679843" y="568261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riangle 170">
            <a:extLst>
              <a:ext uri="{FF2B5EF4-FFF2-40B4-BE49-F238E27FC236}">
                <a16:creationId xmlns:a16="http://schemas.microsoft.com/office/drawing/2014/main" id="{B19F7654-A055-E348-BBCC-C03B4BA7875E}"/>
              </a:ext>
            </a:extLst>
          </p:cNvPr>
          <p:cNvSpPr/>
          <p:nvPr/>
        </p:nvSpPr>
        <p:spPr>
          <a:xfrm>
            <a:off x="669333" y="507301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Triangle 171">
            <a:extLst>
              <a:ext uri="{FF2B5EF4-FFF2-40B4-BE49-F238E27FC236}">
                <a16:creationId xmlns:a16="http://schemas.microsoft.com/office/drawing/2014/main" id="{80CAC218-CB7F-8643-9E6A-DE00B71C70A1}"/>
              </a:ext>
            </a:extLst>
          </p:cNvPr>
          <p:cNvSpPr/>
          <p:nvPr/>
        </p:nvSpPr>
        <p:spPr>
          <a:xfrm>
            <a:off x="1063464" y="534102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riangle 172">
            <a:extLst>
              <a:ext uri="{FF2B5EF4-FFF2-40B4-BE49-F238E27FC236}">
                <a16:creationId xmlns:a16="http://schemas.microsoft.com/office/drawing/2014/main" id="{BD48A3A0-A849-8D4D-B03A-A9A0BA28DFEA}"/>
              </a:ext>
            </a:extLst>
          </p:cNvPr>
          <p:cNvSpPr/>
          <p:nvPr/>
        </p:nvSpPr>
        <p:spPr>
          <a:xfrm>
            <a:off x="1405051" y="571413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Diamond 173">
            <a:extLst>
              <a:ext uri="{FF2B5EF4-FFF2-40B4-BE49-F238E27FC236}">
                <a16:creationId xmlns:a16="http://schemas.microsoft.com/office/drawing/2014/main" id="{1E17CFCE-60F9-5A4C-963C-4706F8698F47}"/>
              </a:ext>
            </a:extLst>
          </p:cNvPr>
          <p:cNvSpPr/>
          <p:nvPr/>
        </p:nvSpPr>
        <p:spPr>
          <a:xfrm>
            <a:off x="1787041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Diamond 176">
            <a:extLst>
              <a:ext uri="{FF2B5EF4-FFF2-40B4-BE49-F238E27FC236}">
                <a16:creationId xmlns:a16="http://schemas.microsoft.com/office/drawing/2014/main" id="{06F32377-CA2E-3C43-B2DF-3F7E4643EE1B}"/>
              </a:ext>
            </a:extLst>
          </p:cNvPr>
          <p:cNvSpPr/>
          <p:nvPr/>
        </p:nvSpPr>
        <p:spPr>
          <a:xfrm>
            <a:off x="2456010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Diamond 178">
            <a:extLst>
              <a:ext uri="{FF2B5EF4-FFF2-40B4-BE49-F238E27FC236}">
                <a16:creationId xmlns:a16="http://schemas.microsoft.com/office/drawing/2014/main" id="{5AC3195D-D400-9B4B-B111-446364215F7C}"/>
              </a:ext>
            </a:extLst>
          </p:cNvPr>
          <p:cNvSpPr/>
          <p:nvPr/>
        </p:nvSpPr>
        <p:spPr>
          <a:xfrm>
            <a:off x="1787041" y="570904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Diamond 179">
            <a:extLst>
              <a:ext uri="{FF2B5EF4-FFF2-40B4-BE49-F238E27FC236}">
                <a16:creationId xmlns:a16="http://schemas.microsoft.com/office/drawing/2014/main" id="{133EDFE8-816C-7443-BF4F-3FBDA84A2428}"/>
              </a:ext>
            </a:extLst>
          </p:cNvPr>
          <p:cNvSpPr/>
          <p:nvPr/>
        </p:nvSpPr>
        <p:spPr>
          <a:xfrm>
            <a:off x="1035926" y="499058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Diamond 180">
            <a:extLst>
              <a:ext uri="{FF2B5EF4-FFF2-40B4-BE49-F238E27FC236}">
                <a16:creationId xmlns:a16="http://schemas.microsoft.com/office/drawing/2014/main" id="{4FDA7F3C-7D97-AE45-8EF2-39861DAC61A9}"/>
              </a:ext>
            </a:extLst>
          </p:cNvPr>
          <p:cNvSpPr/>
          <p:nvPr/>
        </p:nvSpPr>
        <p:spPr>
          <a:xfrm>
            <a:off x="1035926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Diamond 181">
            <a:extLst>
              <a:ext uri="{FF2B5EF4-FFF2-40B4-BE49-F238E27FC236}">
                <a16:creationId xmlns:a16="http://schemas.microsoft.com/office/drawing/2014/main" id="{10C56E39-1A79-8F4D-9AED-4C251B4CB1AA}"/>
              </a:ext>
            </a:extLst>
          </p:cNvPr>
          <p:cNvSpPr/>
          <p:nvPr/>
        </p:nvSpPr>
        <p:spPr>
          <a:xfrm>
            <a:off x="1035926" y="5709045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Diamond 182">
            <a:extLst>
              <a:ext uri="{FF2B5EF4-FFF2-40B4-BE49-F238E27FC236}">
                <a16:creationId xmlns:a16="http://schemas.microsoft.com/office/drawing/2014/main" id="{C30C1CE1-2F06-184F-8C7B-7C9835D02EA2}"/>
              </a:ext>
            </a:extLst>
          </p:cNvPr>
          <p:cNvSpPr/>
          <p:nvPr/>
        </p:nvSpPr>
        <p:spPr>
          <a:xfrm>
            <a:off x="3207126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Diamond 183">
            <a:extLst>
              <a:ext uri="{FF2B5EF4-FFF2-40B4-BE49-F238E27FC236}">
                <a16:creationId xmlns:a16="http://schemas.microsoft.com/office/drawing/2014/main" id="{2DA74F26-DFA1-2546-9625-AFFEF3F8C89E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iamond 184">
            <a:extLst>
              <a:ext uri="{FF2B5EF4-FFF2-40B4-BE49-F238E27FC236}">
                <a16:creationId xmlns:a16="http://schemas.microsoft.com/office/drawing/2014/main" id="{C927CAD5-2492-984B-BDB4-43CD850F5E4B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Diamond 185">
            <a:extLst>
              <a:ext uri="{FF2B5EF4-FFF2-40B4-BE49-F238E27FC236}">
                <a16:creationId xmlns:a16="http://schemas.microsoft.com/office/drawing/2014/main" id="{0D47C638-B593-B947-B401-E704492EE6C8}"/>
              </a:ext>
            </a:extLst>
          </p:cNvPr>
          <p:cNvSpPr/>
          <p:nvPr/>
        </p:nvSpPr>
        <p:spPr>
          <a:xfrm>
            <a:off x="1046813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Diamond 186">
            <a:extLst>
              <a:ext uri="{FF2B5EF4-FFF2-40B4-BE49-F238E27FC236}">
                <a16:creationId xmlns:a16="http://schemas.microsoft.com/office/drawing/2014/main" id="{CFE940A0-B862-5744-979D-1BC284CBC5C6}"/>
              </a:ext>
            </a:extLst>
          </p:cNvPr>
          <p:cNvSpPr/>
          <p:nvPr/>
        </p:nvSpPr>
        <p:spPr>
          <a:xfrm>
            <a:off x="3218013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Diamond 187">
            <a:extLst>
              <a:ext uri="{FF2B5EF4-FFF2-40B4-BE49-F238E27FC236}">
                <a16:creationId xmlns:a16="http://schemas.microsoft.com/office/drawing/2014/main" id="{7EBE6A58-CC93-B445-A934-2DC56B0EEE87}"/>
              </a:ext>
            </a:extLst>
          </p:cNvPr>
          <p:cNvSpPr/>
          <p:nvPr/>
        </p:nvSpPr>
        <p:spPr>
          <a:xfrm>
            <a:off x="3022069" y="495889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Diamond 188">
            <a:extLst>
              <a:ext uri="{FF2B5EF4-FFF2-40B4-BE49-F238E27FC236}">
                <a16:creationId xmlns:a16="http://schemas.microsoft.com/office/drawing/2014/main" id="{B5845285-4C1E-1244-89F2-2460099A9BF1}"/>
              </a:ext>
            </a:extLst>
          </p:cNvPr>
          <p:cNvSpPr/>
          <p:nvPr/>
        </p:nvSpPr>
        <p:spPr>
          <a:xfrm>
            <a:off x="2466897" y="544875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15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0719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38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Placeholder 4"/>
          <p:cNvSpPr txBox="1">
            <a:spLocks/>
          </p:cNvSpPr>
          <p:nvPr/>
        </p:nvSpPr>
        <p:spPr>
          <a:xfrm>
            <a:off x="6522154" y="3473807"/>
            <a:ext cx="2499915" cy="34494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Same grad-op as CC: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nodes for volume contributions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edges for surface flux contribution</a:t>
            </a:r>
          </a:p>
        </p:txBody>
      </p:sp>
      <p:cxnSp>
        <p:nvCxnSpPr>
          <p:cNvPr id="142" name="Straight Connector 141"/>
          <p:cNvCxnSpPr/>
          <p:nvPr/>
        </p:nvCxnSpPr>
        <p:spPr>
          <a:xfrm flipH="1">
            <a:off x="4822373" y="4150052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4825270" y="4846424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827113" y="5522672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235337" y="4149386"/>
            <a:ext cx="0" cy="68472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546014" y="413277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4849207" y="4131679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 flipV="1">
            <a:off x="4172875" y="4878935"/>
            <a:ext cx="27432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5550266" y="3647828"/>
            <a:ext cx="3268" cy="243387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Order Interpolation Edge-Based Vertex-Centered (EBVC)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vertices of the elements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99" name="Triangle 98"/>
          <p:cNvSpPr/>
          <p:nvPr/>
        </p:nvSpPr>
        <p:spPr>
          <a:xfrm>
            <a:off x="3886546" y="287230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163880" y="2733357"/>
            <a:ext cx="448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quadrature point (area summed to edge)</a:t>
            </a:r>
          </a:p>
        </p:txBody>
      </p:sp>
      <p:sp>
        <p:nvSpPr>
          <p:cNvPr id="101" name="Diamond 100"/>
          <p:cNvSpPr/>
          <p:nvPr/>
        </p:nvSpPr>
        <p:spPr>
          <a:xfrm>
            <a:off x="3914845" y="319187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163880" y="3078101"/>
            <a:ext cx="485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Volume quadrature point (sub-</a:t>
            </a:r>
            <a:r>
              <a:rPr lang="en-US" dirty="0" err="1">
                <a:latin typeface="Garamond" charset="0"/>
                <a:ea typeface="Garamond" charset="0"/>
                <a:cs typeface="Garamond" charset="0"/>
              </a:rPr>
              <a:t>vol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summed to node)</a:t>
            </a:r>
          </a:p>
        </p:txBody>
      </p:sp>
      <p:sp>
        <p:nvSpPr>
          <p:cNvPr id="112" name="Oval 111"/>
          <p:cNvSpPr/>
          <p:nvPr/>
        </p:nvSpPr>
        <p:spPr>
          <a:xfrm>
            <a:off x="6931867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991896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485244" y="608170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461882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461882" y="346430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6107534" y="4839516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579150" y="5280379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Diamond 144"/>
          <p:cNvSpPr/>
          <p:nvPr/>
        </p:nvSpPr>
        <p:spPr>
          <a:xfrm>
            <a:off x="7290754" y="33220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riangle 158"/>
          <p:cNvSpPr/>
          <p:nvPr/>
        </p:nvSpPr>
        <p:spPr>
          <a:xfrm>
            <a:off x="5519904" y="408918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riangle 159"/>
          <p:cNvSpPr/>
          <p:nvPr/>
        </p:nvSpPr>
        <p:spPr>
          <a:xfrm>
            <a:off x="6182138" y="480747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riangle 160"/>
          <p:cNvSpPr/>
          <p:nvPr/>
        </p:nvSpPr>
        <p:spPr>
          <a:xfrm>
            <a:off x="4781393" y="48192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iangle 161"/>
          <p:cNvSpPr/>
          <p:nvPr/>
        </p:nvSpPr>
        <p:spPr>
          <a:xfrm>
            <a:off x="5521905" y="549075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479778" y="3484104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 rot="5400000">
            <a:off x="5517201" y="3441830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6235336" y="4493348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166" name="Straight Connector 165"/>
          <p:cNvCxnSpPr/>
          <p:nvPr/>
        </p:nvCxnSpPr>
        <p:spPr>
          <a:xfrm flipH="1" flipV="1">
            <a:off x="6235337" y="4920432"/>
            <a:ext cx="431985" cy="8690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4232144" y="6358759"/>
            <a:ext cx="186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Edge-based stencil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559031" y="4478972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862554" y="4448483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blipFill>
                <a:blip r:embed="rId2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70A7228-F83B-B74D-9463-72932BE24652}"/>
              </a:ext>
            </a:extLst>
          </p:cNvPr>
          <p:cNvCxnSpPr>
            <a:stCxn id="110" idx="3"/>
            <a:endCxn id="105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A825A558-BF42-6A44-BCF6-87C159555BAB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06044BC-7A35-C54F-91F0-99867897431F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B0727A6-AC86-E147-AC67-EC8649109535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DC9937F-444F-B445-920C-617C4BF2D6BB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7857350-FBAA-1A47-A0C0-7A4CFB3FCEC5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953482-A408-4444-AD10-0146D39B356D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945081E-D916-0A4A-BFBA-F6791FD8CDDE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E5302A0-F301-A942-BA3D-365934677277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6721D77-98BF-DA49-BC86-EA59A988ABD3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2C57538-7A43-8A47-9672-05DDD48FA0CF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E6008C4-4588-FB43-B6B2-0FF5122FBD72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428DDD5-A90E-F148-8353-4D9837104FC0}"/>
              </a:ext>
            </a:extLst>
          </p:cNvPr>
          <p:cNvCxnSpPr>
            <a:stCxn id="96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44748D4-927C-5849-B59A-14330A9B69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0D306BA-C0D2-224C-877E-872C05676BD0}"/>
              </a:ext>
            </a:extLst>
          </p:cNvPr>
          <p:cNvCxnSpPr>
            <a:endCxn id="94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BE6DD69-BB9F-2145-8279-3792CD500DB8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1804913-28D7-CB46-92D8-DD1EC930E91F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43062C0-3DE6-854A-B146-23CADFD7697B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riangle 128">
            <a:extLst>
              <a:ext uri="{FF2B5EF4-FFF2-40B4-BE49-F238E27FC236}">
                <a16:creationId xmlns:a16="http://schemas.microsoft.com/office/drawing/2014/main" id="{3786EB21-CFC5-DC47-BCA4-B1B9AE216ECA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CAFAE57C-0114-BC4D-921E-3933B02BA5BB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5704BAA4-83CA-E64A-8FDF-2DBB6E5823C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A23E6E70-7D48-114B-BCA1-9E512F548E47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CB36A30-B673-F44E-B8D2-82DCD117E784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riangle 133">
            <a:extLst>
              <a:ext uri="{FF2B5EF4-FFF2-40B4-BE49-F238E27FC236}">
                <a16:creationId xmlns:a16="http://schemas.microsoft.com/office/drawing/2014/main" id="{F337C3DF-B9C6-9543-9F02-7A0CC55356F5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riangle 134">
            <a:extLst>
              <a:ext uri="{FF2B5EF4-FFF2-40B4-BE49-F238E27FC236}">
                <a16:creationId xmlns:a16="http://schemas.microsoft.com/office/drawing/2014/main" id="{FD3CAFDA-783A-0D4A-AE83-BAFBFB435411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riangle 135">
            <a:extLst>
              <a:ext uri="{FF2B5EF4-FFF2-40B4-BE49-F238E27FC236}">
                <a16:creationId xmlns:a16="http://schemas.microsoft.com/office/drawing/2014/main" id="{5360D56E-D023-134D-93F2-7EE631964413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BDAF130-E7B3-C242-A137-4D03805C9FFF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D0B7961-489E-8E48-8EB0-F2BE475FAF24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5B638E5-A82C-5548-A8BF-3751BC0D6F9B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73E2A4-2A73-6944-BB36-43F28E154F08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FA08F27-4BAD-0C4C-8BB6-41C9A3209EA9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EAF436C-5E6D-3749-B8BD-FBFB15A58AF3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24A160C-0EB1-C643-AA38-6B5B790A3FB5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F06857A-3931-D545-BF43-D989619E1F7F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Diamond 152">
            <a:extLst>
              <a:ext uri="{FF2B5EF4-FFF2-40B4-BE49-F238E27FC236}">
                <a16:creationId xmlns:a16="http://schemas.microsoft.com/office/drawing/2014/main" id="{D1D30956-B8C3-874B-B686-3BC850993485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FA77D667-C38F-4A42-BB5E-5FC48E57979F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Diamond 183">
            <a:extLst>
              <a:ext uri="{FF2B5EF4-FFF2-40B4-BE49-F238E27FC236}">
                <a16:creationId xmlns:a16="http://schemas.microsoft.com/office/drawing/2014/main" id="{2DA74F26-DFA1-2546-9625-AFFEF3F8C89E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iamond 184">
            <a:extLst>
              <a:ext uri="{FF2B5EF4-FFF2-40B4-BE49-F238E27FC236}">
                <a16:creationId xmlns:a16="http://schemas.microsoft.com/office/drawing/2014/main" id="{C927CAD5-2492-984B-BDB4-43CD850F5E4B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397DC1-737F-7546-B2D2-F2B15FE64858}"/>
              </a:ext>
            </a:extLst>
          </p:cNvPr>
          <p:cNvCxnSpPr/>
          <p:nvPr/>
        </p:nvCxnSpPr>
        <p:spPr>
          <a:xfrm>
            <a:off x="228600" y="3647828"/>
            <a:ext cx="1857373" cy="102052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37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Placeholder 4"/>
          <p:cNvSpPr txBox="1">
            <a:spLocks/>
          </p:cNvSpPr>
          <p:nvPr/>
        </p:nvSpPr>
        <p:spPr>
          <a:xfrm>
            <a:off x="6522154" y="3473807"/>
            <a:ext cx="2499915" cy="34494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Same grad-op as CC: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nodes for volume contributions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edges for surface flux contribution</a:t>
            </a:r>
          </a:p>
        </p:txBody>
      </p:sp>
      <p:cxnSp>
        <p:nvCxnSpPr>
          <p:cNvPr id="142" name="Straight Connector 141"/>
          <p:cNvCxnSpPr/>
          <p:nvPr/>
        </p:nvCxnSpPr>
        <p:spPr>
          <a:xfrm flipH="1">
            <a:off x="4822373" y="4150052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4825270" y="4846424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827113" y="5522672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235337" y="4149386"/>
            <a:ext cx="0" cy="68472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546014" y="413277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4849207" y="4131679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 flipV="1">
            <a:off x="4172875" y="4878935"/>
            <a:ext cx="27432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5550266" y="3647828"/>
            <a:ext cx="3268" cy="243387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Order Interpolation Edge-Based Vertex-Centered (EBVC)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vertices of the elements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99" name="Triangle 98"/>
          <p:cNvSpPr/>
          <p:nvPr/>
        </p:nvSpPr>
        <p:spPr>
          <a:xfrm>
            <a:off x="3886546" y="287230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163880" y="2733357"/>
            <a:ext cx="448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quadrature point (area summed to edge)</a:t>
            </a:r>
          </a:p>
        </p:txBody>
      </p:sp>
      <p:sp>
        <p:nvSpPr>
          <p:cNvPr id="101" name="Diamond 100"/>
          <p:cNvSpPr/>
          <p:nvPr/>
        </p:nvSpPr>
        <p:spPr>
          <a:xfrm>
            <a:off x="3914845" y="319187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163880" y="3078101"/>
            <a:ext cx="485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Volume quadrature point (sub-</a:t>
            </a:r>
            <a:r>
              <a:rPr lang="en-US" dirty="0" err="1">
                <a:latin typeface="Garamond" charset="0"/>
                <a:ea typeface="Garamond" charset="0"/>
                <a:cs typeface="Garamond" charset="0"/>
              </a:rPr>
              <a:t>vol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summed to node)</a:t>
            </a:r>
          </a:p>
        </p:txBody>
      </p:sp>
      <p:sp>
        <p:nvSpPr>
          <p:cNvPr id="112" name="Oval 111"/>
          <p:cNvSpPr/>
          <p:nvPr/>
        </p:nvSpPr>
        <p:spPr>
          <a:xfrm>
            <a:off x="6931867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991896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485244" y="608170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461882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461882" y="346430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6107534" y="4839516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579150" y="5280379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Diamond 144"/>
          <p:cNvSpPr/>
          <p:nvPr/>
        </p:nvSpPr>
        <p:spPr>
          <a:xfrm>
            <a:off x="7290754" y="33220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riangle 158"/>
          <p:cNvSpPr/>
          <p:nvPr/>
        </p:nvSpPr>
        <p:spPr>
          <a:xfrm>
            <a:off x="5519904" y="408918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riangle 159"/>
          <p:cNvSpPr/>
          <p:nvPr/>
        </p:nvSpPr>
        <p:spPr>
          <a:xfrm>
            <a:off x="6182138" y="480747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riangle 160"/>
          <p:cNvSpPr/>
          <p:nvPr/>
        </p:nvSpPr>
        <p:spPr>
          <a:xfrm>
            <a:off x="4781393" y="48192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iangle 161"/>
          <p:cNvSpPr/>
          <p:nvPr/>
        </p:nvSpPr>
        <p:spPr>
          <a:xfrm>
            <a:off x="5521905" y="549075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479778" y="3484104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 rot="5400000">
            <a:off x="5517201" y="3441830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6235336" y="4493348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166" name="Straight Connector 165"/>
          <p:cNvCxnSpPr/>
          <p:nvPr/>
        </p:nvCxnSpPr>
        <p:spPr>
          <a:xfrm flipH="1" flipV="1">
            <a:off x="6235337" y="4920432"/>
            <a:ext cx="431985" cy="8690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4232144" y="6358759"/>
            <a:ext cx="186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Edge-based stencil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559031" y="4478972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862554" y="4448483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blipFill>
                <a:blip r:embed="rId2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70A7228-F83B-B74D-9463-72932BE24652}"/>
              </a:ext>
            </a:extLst>
          </p:cNvPr>
          <p:cNvCxnSpPr>
            <a:stCxn id="110" idx="3"/>
            <a:endCxn id="105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A825A558-BF42-6A44-BCF6-87C159555BAB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06044BC-7A35-C54F-91F0-99867897431F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B0727A6-AC86-E147-AC67-EC8649109535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DC9937F-444F-B445-920C-617C4BF2D6BB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7857350-FBAA-1A47-A0C0-7A4CFB3FCEC5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953482-A408-4444-AD10-0146D39B356D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945081E-D916-0A4A-BFBA-F6791FD8CDDE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E5302A0-F301-A942-BA3D-365934677277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6721D77-98BF-DA49-BC86-EA59A988ABD3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2C57538-7A43-8A47-9672-05DDD48FA0CF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E6008C4-4588-FB43-B6B2-0FF5122FBD72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428DDD5-A90E-F148-8353-4D9837104FC0}"/>
              </a:ext>
            </a:extLst>
          </p:cNvPr>
          <p:cNvCxnSpPr>
            <a:stCxn id="96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44748D4-927C-5849-B59A-14330A9B69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0D306BA-C0D2-224C-877E-872C05676BD0}"/>
              </a:ext>
            </a:extLst>
          </p:cNvPr>
          <p:cNvCxnSpPr>
            <a:endCxn id="94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BE6DD69-BB9F-2145-8279-3792CD500DB8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1804913-28D7-CB46-92D8-DD1EC930E91F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43062C0-3DE6-854A-B146-23CADFD7697B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riangle 128">
            <a:extLst>
              <a:ext uri="{FF2B5EF4-FFF2-40B4-BE49-F238E27FC236}">
                <a16:creationId xmlns:a16="http://schemas.microsoft.com/office/drawing/2014/main" id="{3786EB21-CFC5-DC47-BCA4-B1B9AE216ECA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CAFAE57C-0114-BC4D-921E-3933B02BA5BB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5704BAA4-83CA-E64A-8FDF-2DBB6E5823C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A23E6E70-7D48-114B-BCA1-9E512F548E47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CB36A30-B673-F44E-B8D2-82DCD117E784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riangle 133">
            <a:extLst>
              <a:ext uri="{FF2B5EF4-FFF2-40B4-BE49-F238E27FC236}">
                <a16:creationId xmlns:a16="http://schemas.microsoft.com/office/drawing/2014/main" id="{F337C3DF-B9C6-9543-9F02-7A0CC55356F5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riangle 134">
            <a:extLst>
              <a:ext uri="{FF2B5EF4-FFF2-40B4-BE49-F238E27FC236}">
                <a16:creationId xmlns:a16="http://schemas.microsoft.com/office/drawing/2014/main" id="{FD3CAFDA-783A-0D4A-AE83-BAFBFB435411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riangle 135">
            <a:extLst>
              <a:ext uri="{FF2B5EF4-FFF2-40B4-BE49-F238E27FC236}">
                <a16:creationId xmlns:a16="http://schemas.microsoft.com/office/drawing/2014/main" id="{5360D56E-D023-134D-93F2-7EE631964413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BDAF130-E7B3-C242-A137-4D03805C9FFF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D0B7961-489E-8E48-8EB0-F2BE475FAF24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5B638E5-A82C-5548-A8BF-3751BC0D6F9B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73E2A4-2A73-6944-BB36-43F28E154F08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FA08F27-4BAD-0C4C-8BB6-41C9A3209EA9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EAF436C-5E6D-3749-B8BD-FBFB15A58AF3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24A160C-0EB1-C643-AA38-6B5B790A3FB5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F06857A-3931-D545-BF43-D989619E1F7F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Diamond 152">
            <a:extLst>
              <a:ext uri="{FF2B5EF4-FFF2-40B4-BE49-F238E27FC236}">
                <a16:creationId xmlns:a16="http://schemas.microsoft.com/office/drawing/2014/main" id="{D1D30956-B8C3-874B-B686-3BC850993485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FA77D667-C38F-4A42-BB5E-5FC48E57979F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Diamond 183">
            <a:extLst>
              <a:ext uri="{FF2B5EF4-FFF2-40B4-BE49-F238E27FC236}">
                <a16:creationId xmlns:a16="http://schemas.microsoft.com/office/drawing/2014/main" id="{2DA74F26-DFA1-2546-9625-AFFEF3F8C89E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iamond 184">
            <a:extLst>
              <a:ext uri="{FF2B5EF4-FFF2-40B4-BE49-F238E27FC236}">
                <a16:creationId xmlns:a16="http://schemas.microsoft.com/office/drawing/2014/main" id="{C927CAD5-2492-984B-BDB4-43CD850F5E4B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7FE55B1-A5EF-7D40-B14D-0BF37F6720E2}"/>
              </a:ext>
            </a:extLst>
          </p:cNvPr>
          <p:cNvCxnSpPr>
            <a:cxnSpLocks/>
          </p:cNvCxnSpPr>
          <p:nvPr/>
        </p:nvCxnSpPr>
        <p:spPr>
          <a:xfrm flipH="1">
            <a:off x="2215377" y="4390215"/>
            <a:ext cx="243269" cy="3328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7CFD2F1-77EE-D641-8F69-FEC97820A88A}"/>
              </a:ext>
            </a:extLst>
          </p:cNvPr>
          <p:cNvCxnSpPr>
            <a:cxnSpLocks/>
          </p:cNvCxnSpPr>
          <p:nvPr/>
        </p:nvCxnSpPr>
        <p:spPr>
          <a:xfrm>
            <a:off x="1851987" y="4361581"/>
            <a:ext cx="293055" cy="3546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2F34853-9E70-1248-B944-23F59A5EB27C}"/>
              </a:ext>
            </a:extLst>
          </p:cNvPr>
          <p:cNvCxnSpPr>
            <a:cxnSpLocks/>
          </p:cNvCxnSpPr>
          <p:nvPr/>
        </p:nvCxnSpPr>
        <p:spPr>
          <a:xfrm flipV="1">
            <a:off x="1916873" y="4807895"/>
            <a:ext cx="200155" cy="1552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F469CB0-EE4A-FD4C-AA7D-44BB4F9B9035}"/>
              </a:ext>
            </a:extLst>
          </p:cNvPr>
          <p:cNvCxnSpPr>
            <a:cxnSpLocks/>
          </p:cNvCxnSpPr>
          <p:nvPr/>
        </p:nvCxnSpPr>
        <p:spPr>
          <a:xfrm flipH="1" flipV="1">
            <a:off x="2252505" y="4824995"/>
            <a:ext cx="271950" cy="221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rved Left Arrow 12">
            <a:extLst>
              <a:ext uri="{FF2B5EF4-FFF2-40B4-BE49-F238E27FC236}">
                <a16:creationId xmlns:a16="http://schemas.microsoft.com/office/drawing/2014/main" id="{9F68458E-748C-414B-B2FE-7C2073D2D532}"/>
              </a:ext>
            </a:extLst>
          </p:cNvPr>
          <p:cNvSpPr/>
          <p:nvPr/>
        </p:nvSpPr>
        <p:spPr>
          <a:xfrm>
            <a:off x="2930121" y="4361581"/>
            <a:ext cx="183193" cy="365760"/>
          </a:xfrm>
          <a:prstGeom prst="curved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rved Up Arrow 13">
            <a:extLst>
              <a:ext uri="{FF2B5EF4-FFF2-40B4-BE49-F238E27FC236}">
                <a16:creationId xmlns:a16="http://schemas.microsoft.com/office/drawing/2014/main" id="{A3AAA74E-1D70-174F-94D6-44E5E6279EA8}"/>
              </a:ext>
            </a:extLst>
          </p:cNvPr>
          <p:cNvSpPr/>
          <p:nvPr/>
        </p:nvSpPr>
        <p:spPr>
          <a:xfrm rot="17565169">
            <a:off x="2840609" y="4786459"/>
            <a:ext cx="319858" cy="206123"/>
          </a:xfrm>
          <a:prstGeom prst="curved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FA3F53-EA6A-274C-9D02-8DAC83A7BF4D}"/>
              </a:ext>
            </a:extLst>
          </p:cNvPr>
          <p:cNvSpPr txBox="1"/>
          <p:nvPr/>
        </p:nvSpPr>
        <p:spPr>
          <a:xfrm>
            <a:off x="3048733" y="4103373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Area vector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CBF0D3-650C-0F46-9961-CD7BF1537D25}"/>
              </a:ext>
            </a:extLst>
          </p:cNvPr>
          <p:cNvSpPr txBox="1"/>
          <p:nvPr/>
        </p:nvSpPr>
        <p:spPr>
          <a:xfrm>
            <a:off x="144998" y="4016145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Dual nodal volume</a:t>
            </a:r>
          </a:p>
        </p:txBody>
      </p:sp>
    </p:spTree>
    <p:extLst>
      <p:ext uri="{BB962C8B-B14F-4D97-AF65-F5344CB8AC3E}">
        <p14:creationId xmlns:p14="http://schemas.microsoft.com/office/powerpoint/2010/main" val="220038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4"/>
          <p:cNvSpPr txBox="1">
            <a:spLocks/>
          </p:cNvSpPr>
          <p:nvPr/>
        </p:nvSpPr>
        <p:spPr>
          <a:xfrm>
            <a:off x="5143252" y="2429563"/>
            <a:ext cx="3688231" cy="442843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Consider a simple heat conduction model PDE,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Integrate over a control volume and use Gauss-Divergence,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element cell-centers for volume contributions (time/source)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element faces for surface flux contribution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Equal-Order Interpolation Cell-Centered (CC)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1"/>
            <a:ext cx="7543800" cy="1127754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cell-center of the element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6" name="Rectangle 5"/>
          <p:cNvSpPr/>
          <p:nvPr/>
        </p:nvSpPr>
        <p:spPr>
          <a:xfrm>
            <a:off x="208597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29524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8597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729524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5595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19950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085972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729524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1598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25953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738472" y="3428533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 rot="5400000">
            <a:off x="2757486" y="3291675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237016" y="4298329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016" y="4298329"/>
                <a:ext cx="3500702" cy="81881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5530600" y="3004929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600" y="3004929"/>
                <a:ext cx="2552622" cy="69717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/>
          <p:cNvSpPr txBox="1"/>
          <p:nvPr/>
        </p:nvSpPr>
        <p:spPr>
          <a:xfrm>
            <a:off x="2815830" y="4328497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119353" y="4298008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p:sp>
        <p:nvSpPr>
          <p:cNvPr id="55" name="Triangle 54"/>
          <p:cNvSpPr/>
          <p:nvPr/>
        </p:nvSpPr>
        <p:spPr>
          <a:xfrm>
            <a:off x="3517990" y="46932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riangle 55"/>
          <p:cNvSpPr/>
          <p:nvPr/>
        </p:nvSpPr>
        <p:spPr>
          <a:xfrm>
            <a:off x="2051816" y="46851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riangle 56"/>
          <p:cNvSpPr/>
          <p:nvPr/>
        </p:nvSpPr>
        <p:spPr>
          <a:xfrm>
            <a:off x="2754034" y="398951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le 57"/>
          <p:cNvSpPr/>
          <p:nvPr/>
        </p:nvSpPr>
        <p:spPr>
          <a:xfrm>
            <a:off x="2771210" y="535117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/>
          <p:cNvSpPr/>
          <p:nvPr/>
        </p:nvSpPr>
        <p:spPr>
          <a:xfrm>
            <a:off x="279734" y="318367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557068" y="3044726"/>
            <a:ext cx="16770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</a:t>
            </a:r>
          </a:p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quadrature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182366" y="4973804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366" y="4973804"/>
                <a:ext cx="2880404" cy="72782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/>
          <p:cNvSpPr/>
          <p:nvPr/>
        </p:nvSpPr>
        <p:spPr>
          <a:xfrm>
            <a:off x="5672024" y="5124256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Garamond" charset="0"/>
                <a:ea typeface="Garamond" charset="0"/>
                <a:cs typeface="Garamond" charset="0"/>
              </a:rPr>
              <a:t>with: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 flipH="1">
            <a:off x="3563710" y="5130835"/>
            <a:ext cx="302813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224841" y="4934369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48710" y="6068089"/>
                <a:ext cx="2696764" cy="647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t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10" y="6068089"/>
                <a:ext cx="2696764" cy="64755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291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With two points, only a linear basis can be used.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unstructured CC and EBVC are limited to second-order spatial accuracy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Non-orthogonality is problematic for gradient-operator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Above, </a:t>
            </a:r>
            <a:r>
              <a:rPr lang="en-US" dirty="0" err="1"/>
              <a:t>G</a:t>
            </a:r>
            <a:r>
              <a:rPr lang="en-US" baseline="-25000" dirty="0" err="1"/>
              <a:t>j</a:t>
            </a:r>
            <a:r>
              <a:rPr lang="en-US" dirty="0" err="1"/>
              <a:t>T</a:t>
            </a:r>
            <a:r>
              <a:rPr lang="en-US" dirty="0"/>
              <a:t> is a projected nodal gradient at the cell-center, or vertex center: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Non-orthogonality is simply defined as the </a:t>
            </a:r>
            <a:r>
              <a:rPr lang="en-US" dirty="0" err="1"/>
              <a:t>mis</a:t>
            </a:r>
            <a:r>
              <a:rPr lang="en-US" dirty="0"/>
              <a:t>-alignment of the distance vector between the two ”L” and “R” states and the surface normal</a:t>
            </a:r>
          </a:p>
          <a:p>
            <a:pPr>
              <a:buFont typeface="Arial" charset="0"/>
              <a:buChar char="•"/>
            </a:pPr>
            <a:r>
              <a:rPr lang="en-US" dirty="0"/>
              <a:t> Both edge- and cell centered-based schemes show degraded accuracy on typical production meshes</a:t>
            </a:r>
          </a:p>
          <a:p>
            <a:pPr>
              <a:buFont typeface="Arial" charset="0"/>
              <a:buChar char="•"/>
            </a:pPr>
            <a:r>
              <a:rPr lang="en-US" dirty="0"/>
              <a:t> Several non-orthogonality approaches are available, for the best source, see </a:t>
            </a:r>
            <a:r>
              <a:rPr lang="en-US" dirty="0" err="1"/>
              <a:t>Jasak</a:t>
            </a:r>
            <a:r>
              <a:rPr lang="en-US" dirty="0"/>
              <a:t> </a:t>
            </a:r>
          </a:p>
          <a:p>
            <a:pPr lvl="1">
              <a:buFont typeface="Arial" charset="0"/>
              <a:buChar char="•"/>
            </a:pPr>
            <a:r>
              <a:rPr lang="en-US" dirty="0" err="1"/>
              <a:t>Jasak</a:t>
            </a:r>
            <a:r>
              <a:rPr lang="en-US" dirty="0"/>
              <a:t>, “Error analysis and error estimation for the finite volume method with applications to fluid flow”, Imperial College Dissertation, 1996</a:t>
            </a:r>
          </a:p>
          <a:p>
            <a:pPr>
              <a:buFont typeface="Arial" charset="0"/>
              <a:buChar char="•"/>
            </a:pPr>
            <a:r>
              <a:rPr lang="en-US" dirty="0"/>
              <a:t> One Significant Advantage: Monotonicity preserving on high-aspect ratio meshes…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Failings for Two-State Discretization Methods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99041" y="2478631"/>
            <a:ext cx="1623774" cy="682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99983" y="3628773"/>
            <a:ext cx="1666754" cy="5166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122815" y="2478631"/>
            <a:ext cx="343922" cy="11501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7466" y="3161537"/>
            <a:ext cx="328674" cy="983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66737" y="3636099"/>
            <a:ext cx="1306675" cy="5852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134390" y="2478631"/>
            <a:ext cx="1639022" cy="1750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1402214" y="323746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609355" y="333400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961159" y="2972094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2374527" y="3238566"/>
            <a:ext cx="609305" cy="131061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748212" y="2979426"/>
            <a:ext cx="70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symbol" charset="2"/>
              </a:rPr>
              <a:t>D</a:t>
            </a:r>
            <a:r>
              <a:rPr lang="en-US"/>
              <a:t>x</a:t>
            </a:r>
            <a:r>
              <a:rPr lang="en-US" baseline="-25000"/>
              <a:t>j</a:t>
            </a:r>
            <a:endParaRPr lang="en-US" baseline="-25000" dirty="0"/>
          </a:p>
        </p:txBody>
      </p:sp>
      <p:cxnSp>
        <p:nvCxnSpPr>
          <p:cNvPr id="28" name="Straight Connector 27"/>
          <p:cNvCxnSpPr/>
          <p:nvPr/>
        </p:nvCxnSpPr>
        <p:spPr>
          <a:xfrm flipH="1" flipV="1">
            <a:off x="1493572" y="3347863"/>
            <a:ext cx="1252363" cy="54753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457222" y="2416757"/>
                <a:ext cx="4439228" cy="698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𝑇</m:t>
                      </m:r>
                      <m:r>
                        <a:rPr lang="en-US" b="0" i="1" smtClean="0">
                          <a:latin typeface="Cambria Math" charset="0"/>
                        </a:rPr>
                        <m:t>+ 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222" y="2416757"/>
                <a:ext cx="4439228" cy="698846"/>
              </a:xfrm>
              <a:prstGeom prst="rect">
                <a:avLst/>
              </a:prstGeom>
              <a:blipFill>
                <a:blip r:embed="rId2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436608" y="4707073"/>
                <a:ext cx="1446357" cy="7716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𝑇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𝑑𝑉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608" y="4707073"/>
                <a:ext cx="1446357" cy="7716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riangle 32"/>
          <p:cNvSpPr/>
          <p:nvPr/>
        </p:nvSpPr>
        <p:spPr>
          <a:xfrm>
            <a:off x="2274486" y="304379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694645" y="3275789"/>
                <a:ext cx="1239955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𝑑𝑆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645" y="3275789"/>
                <a:ext cx="1239955" cy="391646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/>
          <p:cNvSpPr/>
          <p:nvPr/>
        </p:nvSpPr>
        <p:spPr>
          <a:xfrm>
            <a:off x="4013549" y="3286946"/>
            <a:ext cx="2705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With area vector defined by:</a:t>
            </a:r>
          </a:p>
        </p:txBody>
      </p:sp>
    </p:spTree>
    <p:extLst>
      <p:ext uri="{BB962C8B-B14F-4D97-AF65-F5344CB8AC3E}">
        <p14:creationId xmlns:p14="http://schemas.microsoft.com/office/powerpoint/2010/main" val="137586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Staggered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1288809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Velocity degree-of-freedom is staggered relative to pressure and other primitives, e.g., enthalpy, mixture fraction, etc.</a:t>
            </a:r>
          </a:p>
        </p:txBody>
      </p:sp>
      <p:sp>
        <p:nvSpPr>
          <p:cNvPr id="6" name="Rectangle 5"/>
          <p:cNvSpPr/>
          <p:nvPr/>
        </p:nvSpPr>
        <p:spPr>
          <a:xfrm>
            <a:off x="208597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29524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8597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729524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5595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19950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085972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729524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598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25953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555957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199509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555957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199509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15986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259538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15986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59538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972973" y="115478"/>
            <a:ext cx="2385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CC-quantities</a:t>
            </a:r>
          </a:p>
        </p:txBody>
      </p:sp>
      <p:sp>
        <p:nvSpPr>
          <p:cNvPr id="39" name="Oval 38"/>
          <p:cNvSpPr/>
          <p:nvPr/>
        </p:nvSpPr>
        <p:spPr>
          <a:xfrm>
            <a:off x="7335940" y="2158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7313080" y="93786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4911642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3441656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1971670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4911642" y="340295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3443581" y="343026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1973595" y="343026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4890417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3420431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50445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536335" y="4744298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487466" y="340295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01686" y="609748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-5400000" flipH="1" flipV="1">
            <a:off x="4176649" y="273050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-5400000" flipH="1" flipV="1">
            <a:off x="4176649" y="407540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-5400000" flipH="1" flipV="1">
            <a:off x="4176649" y="54203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-5400000" flipH="1" flipV="1">
            <a:off x="2697025" y="272085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-5400000" flipH="1" flipV="1">
            <a:off x="2697025" y="406575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-5400000" flipH="1" flipV="1">
            <a:off x="2697025" y="541065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-5400000" flipH="1" flipV="1">
            <a:off x="1227036" y="273243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-5400000" flipH="1" flipV="1">
            <a:off x="1227036" y="407732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-5400000" flipH="1" flipV="1">
            <a:off x="1227036" y="5422225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-5400000" flipH="1" flipV="1">
            <a:off x="4201730" y="674174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-5400000" flipH="1" flipV="1">
            <a:off x="2722106" y="673209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-5400000" flipH="1" flipV="1">
            <a:off x="1252117" y="6743671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5329141" y="720092"/>
            <a:ext cx="2022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x-velocity</a:t>
            </a:r>
          </a:p>
        </p:txBody>
      </p:sp>
      <p:sp>
        <p:nvSpPr>
          <p:cNvPr id="81" name="Rectangle 80"/>
          <p:cNvSpPr/>
          <p:nvPr/>
        </p:nvSpPr>
        <p:spPr>
          <a:xfrm>
            <a:off x="2747419" y="3427272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 rot="5400000">
            <a:off x="2757488" y="3318027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 rot="5400000">
            <a:off x="6415762" y="3240133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02594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 flipH="1" flipV="1">
            <a:off x="6381627" y="473333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5669494" y="467061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 rot="-5400000" flipH="1" flipV="1">
            <a:off x="5678093" y="54203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-5400000" flipH="1" flipV="1">
            <a:off x="5646634" y="4075405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649592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/>
          <p:cNvCxnSpPr/>
          <p:nvPr/>
        </p:nvCxnSpPr>
        <p:spPr>
          <a:xfrm flipH="1" flipV="1">
            <a:off x="7851612" y="472519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7139479" y="466248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/>
          <p:cNvCxnSpPr/>
          <p:nvPr/>
        </p:nvCxnSpPr>
        <p:spPr>
          <a:xfrm rot="-5400000" flipH="1" flipV="1">
            <a:off x="7148078" y="541216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rot="-5400000" flipH="1" flipV="1">
            <a:off x="7116619" y="406727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502594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669494" y="600363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6495927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139479" y="600363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/>
          <p:cNvCxnSpPr/>
          <p:nvPr/>
        </p:nvCxnSpPr>
        <p:spPr>
          <a:xfrm rot="-5400000" flipH="1" flipV="1">
            <a:off x="7141700" y="67443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rot="-5400000" flipH="1" flipV="1">
            <a:off x="5662076" y="67347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 flipV="1">
            <a:off x="7855466" y="61059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 flipV="1">
            <a:off x="6385480" y="61059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5027870" y="273243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5671422" y="331312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6497855" y="273243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7141407" y="331312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/>
          <p:nvPr/>
        </p:nvCxnSpPr>
        <p:spPr>
          <a:xfrm flipH="1" flipV="1">
            <a:off x="7853540" y="340488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-5400000" flipH="1" flipV="1">
            <a:off x="7118546" y="273243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-5400000" flipH="1" flipV="1">
            <a:off x="5638922" y="272278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 flipV="1">
            <a:off x="6381627" y="343961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 rot="5400000">
            <a:off x="6277434" y="-346241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5665614" y="2606559"/>
            <a:ext cx="207692" cy="2981726"/>
          </a:xfrm>
          <a:prstGeom prst="rect">
            <a:avLst/>
          </a:prstGeom>
          <a:solidFill>
            <a:schemeClr val="tx2">
              <a:lumMod val="60000"/>
              <a:lumOff val="40000"/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5350366" y="1300837"/>
            <a:ext cx="2012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y-velocity</a:t>
            </a:r>
          </a:p>
        </p:txBody>
      </p:sp>
      <p:sp>
        <p:nvSpPr>
          <p:cNvPr id="117" name="Rectangle 116"/>
          <p:cNvSpPr/>
          <p:nvPr/>
        </p:nvSpPr>
        <p:spPr>
          <a:xfrm rot="5400000">
            <a:off x="6298659" y="234504"/>
            <a:ext cx="207692" cy="2981726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Straight Connector 117"/>
          <p:cNvCxnSpPr/>
          <p:nvPr/>
        </p:nvCxnSpPr>
        <p:spPr>
          <a:xfrm rot="-5400000" flipH="1" flipV="1">
            <a:off x="7313080" y="14417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/>
          <p:cNvSpPr/>
          <p:nvPr/>
        </p:nvSpPr>
        <p:spPr>
          <a:xfrm rot="5400000">
            <a:off x="6277434" y="-910469"/>
            <a:ext cx="207692" cy="2981726"/>
          </a:xfrm>
          <a:prstGeom prst="rect">
            <a:avLst/>
          </a:prstGeom>
          <a:solidFill>
            <a:schemeClr val="accent2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/>
          <p:cNvSpPr txBox="1"/>
          <p:nvPr/>
        </p:nvSpPr>
        <p:spPr>
          <a:xfrm>
            <a:off x="5306032" y="2965317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N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5273966" y="431021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S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6406329" y="3234334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 rot="5400000">
            <a:off x="5687773" y="2520636"/>
            <a:ext cx="229641" cy="3113571"/>
          </a:xfrm>
          <a:prstGeom prst="rect">
            <a:avLst/>
          </a:prstGeom>
          <a:solidFill>
            <a:schemeClr val="tx2">
              <a:lumMod val="60000"/>
              <a:lumOff val="40000"/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1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 of a Staggered Scheme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By design, non-orthogonality is absent, however, complex geometry will be stair-stepped</a:t>
            </a:r>
          </a:p>
          <a:p>
            <a:pPr>
              <a:buFont typeface="Arial" charset="0"/>
              <a:buChar char="•"/>
            </a:pPr>
            <a:r>
              <a:rPr lang="en-US" dirty="0"/>
              <a:t> From a fluids perspective, the operators are ideal, i.e., pressure gradient for momentum is compact, e.g., (P</a:t>
            </a:r>
            <a:r>
              <a:rPr lang="en-US" baseline="-25000" dirty="0"/>
              <a:t>E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P</a:t>
            </a:r>
            <a:r>
              <a:rPr lang="en-US" baseline="-25000" dirty="0"/>
              <a:t>W</a:t>
            </a:r>
            <a:r>
              <a:rPr lang="en-US" dirty="0"/>
              <a:t>)</a:t>
            </a:r>
            <a:r>
              <a:rPr lang="en-US" dirty="0">
                <a:latin typeface="symbol" charset="2"/>
              </a:rPr>
              <a:t>D</a:t>
            </a:r>
            <a:r>
              <a:rPr lang="en-US" dirty="0"/>
              <a:t>x</a:t>
            </a:r>
            <a:r>
              <a:rPr lang="en-US" baseline="30000" dirty="0"/>
              <a:t>-1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As will be seen in future lecture topics, the skew-</a:t>
            </a:r>
            <a:r>
              <a:rPr lang="en-US" dirty="0" err="1"/>
              <a:t>adjoint</a:t>
            </a:r>
            <a:r>
              <a:rPr lang="en-US" dirty="0"/>
              <a:t> nature of the Divergence operator, </a:t>
            </a:r>
            <a:r>
              <a:rPr lang="en-US" b="1" dirty="0"/>
              <a:t>D</a:t>
            </a:r>
            <a:r>
              <a:rPr lang="en-US" dirty="0"/>
              <a:t>, and Gradient operator, </a:t>
            </a:r>
            <a:r>
              <a:rPr lang="en-US" b="1" dirty="0"/>
              <a:t>G</a:t>
            </a:r>
            <a:r>
              <a:rPr lang="en-US" dirty="0"/>
              <a:t>, allows for a Laplace operator, </a:t>
            </a:r>
            <a:r>
              <a:rPr lang="en-US" b="1" dirty="0"/>
              <a:t>L </a:t>
            </a:r>
            <a:r>
              <a:rPr lang="en-US" dirty="0"/>
              <a:t>=</a:t>
            </a:r>
            <a:r>
              <a:rPr lang="en-US" b="1" dirty="0"/>
              <a:t> DG</a:t>
            </a:r>
            <a:endParaRPr lang="en-US" b="1" baseline="30000" dirty="0"/>
          </a:p>
          <a:p>
            <a:pPr>
              <a:buFont typeface="Arial" charset="0"/>
              <a:buChar char="•"/>
            </a:pPr>
            <a:r>
              <a:rPr lang="en-US" dirty="0"/>
              <a:t> Can be extended to higher-order</a:t>
            </a:r>
          </a:p>
          <a:p>
            <a:pPr>
              <a:buFont typeface="Arial" charset="0"/>
              <a:buChar char="•"/>
            </a:pPr>
            <a:r>
              <a:rPr lang="en-US" dirty="0"/>
              <a:t> Frequently, meshing complex geometries can be extremely difficult (consider our V27 example)</a:t>
            </a:r>
          </a:p>
        </p:txBody>
      </p:sp>
    </p:spTree>
    <p:extLst>
      <p:ext uri="{BB962C8B-B14F-4D97-AF65-F5344CB8AC3E}">
        <p14:creationId xmlns:p14="http://schemas.microsoft.com/office/powerpoint/2010/main" val="12608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Informal Survey….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6795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Cell-Centered: (Sometimes generalized </a:t>
            </a:r>
            <a:r>
              <a:rPr lang="en-US" dirty="0" err="1"/>
              <a:t>Polyhedra</a:t>
            </a:r>
            <a:r>
              <a:rPr lang="en-US" dirty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Ansys Fluent, </a:t>
            </a:r>
            <a:r>
              <a:rPr lang="en-US" dirty="0" err="1"/>
              <a:t>OpenFOAM</a:t>
            </a:r>
            <a:r>
              <a:rPr lang="en-US" dirty="0"/>
              <a:t> (</a:t>
            </a:r>
            <a:r>
              <a:rPr lang="en-US" dirty="0" err="1"/>
              <a:t>FireFOAM</a:t>
            </a:r>
            <a:r>
              <a:rPr lang="en-US" dirty="0"/>
              <a:t>, </a:t>
            </a:r>
            <a:r>
              <a:rPr lang="en-US" dirty="0" err="1"/>
              <a:t>NavyFOAM</a:t>
            </a:r>
            <a:r>
              <a:rPr lang="en-US" dirty="0"/>
              <a:t>), CD-</a:t>
            </a:r>
            <a:r>
              <a:rPr lang="en-US" dirty="0" err="1"/>
              <a:t>Adapco</a:t>
            </a:r>
            <a:r>
              <a:rPr lang="en-US" dirty="0"/>
              <a:t> (Star-CCM), Soleil-X </a:t>
            </a:r>
            <a:r>
              <a:rPr lang="en-US"/>
              <a:t>(Stanford)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EBVC: (Most typical in the acoustically compressible space)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SU2, FUN3D, CHAD, </a:t>
            </a:r>
            <a:r>
              <a:rPr lang="en-US" dirty="0" err="1"/>
              <a:t>Nalu</a:t>
            </a:r>
            <a:r>
              <a:rPr lang="en-US" dirty="0"/>
              <a:t>-Wind (production), </a:t>
            </a:r>
            <a:r>
              <a:rPr lang="en-US" dirty="0" err="1"/>
              <a:t>Nalu</a:t>
            </a:r>
            <a:r>
              <a:rPr lang="en-US" dirty="0"/>
              <a:t> (option to explore </a:t>
            </a:r>
            <a:r>
              <a:rPr lang="en-US" dirty="0" err="1"/>
              <a:t>discretizations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CVFEM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Fluent (originally!), CFX-TASC-FLOW, Sierra Fuego (SNL), </a:t>
            </a:r>
            <a:r>
              <a:rPr lang="en-US" dirty="0" err="1"/>
              <a:t>Nalu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FIDAP, COMSOL, EDDY (NASA), </a:t>
            </a:r>
            <a:r>
              <a:rPr lang="en-US" dirty="0" err="1"/>
              <a:t>AcuSim</a:t>
            </a:r>
            <a:r>
              <a:rPr lang="en-US" dirty="0"/>
              <a:t>, PHASTA</a:t>
            </a:r>
          </a:p>
          <a:p>
            <a:pPr>
              <a:buFont typeface="Arial" charset="0"/>
              <a:buChar char="•"/>
            </a:pPr>
            <a:r>
              <a:rPr lang="en-US" dirty="0"/>
              <a:t> Staggered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Arches (Utah)</a:t>
            </a:r>
          </a:p>
        </p:txBody>
      </p:sp>
    </p:spTree>
    <p:extLst>
      <p:ext uri="{BB962C8B-B14F-4D97-AF65-F5344CB8AC3E}">
        <p14:creationId xmlns:p14="http://schemas.microsoft.com/office/powerpoint/2010/main" val="262875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Informal Survey….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6795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Cell-Centered: (Sometimes generalized </a:t>
            </a:r>
            <a:r>
              <a:rPr lang="en-US" dirty="0" err="1"/>
              <a:t>Polyhedra</a:t>
            </a:r>
            <a:r>
              <a:rPr lang="en-US" dirty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Ansys Fluent, </a:t>
            </a:r>
            <a:r>
              <a:rPr lang="en-US" dirty="0" err="1"/>
              <a:t>OpenFOAM</a:t>
            </a:r>
            <a:r>
              <a:rPr lang="en-US" dirty="0"/>
              <a:t> (</a:t>
            </a:r>
            <a:r>
              <a:rPr lang="en-US" dirty="0" err="1"/>
              <a:t>FireFOAM</a:t>
            </a:r>
            <a:r>
              <a:rPr lang="en-US" dirty="0"/>
              <a:t>, </a:t>
            </a:r>
            <a:r>
              <a:rPr lang="en-US" dirty="0" err="1"/>
              <a:t>NavyFOAM</a:t>
            </a:r>
            <a:r>
              <a:rPr lang="en-US" dirty="0"/>
              <a:t>), CD-</a:t>
            </a:r>
            <a:r>
              <a:rPr lang="en-US" dirty="0" err="1"/>
              <a:t>Adapco</a:t>
            </a:r>
            <a:r>
              <a:rPr lang="en-US" dirty="0"/>
              <a:t> (Star-CCM), Soleil-X (</a:t>
            </a:r>
            <a:r>
              <a:rPr lang="en-US" dirty="0" err="1"/>
              <a:t>Stanforf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EBVC: (Most typical in the acoustically compressible space)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SU2, FUN3D, CHAD, </a:t>
            </a:r>
            <a:r>
              <a:rPr lang="en-US" dirty="0" err="1"/>
              <a:t>Nalu</a:t>
            </a:r>
            <a:r>
              <a:rPr lang="en-US" dirty="0"/>
              <a:t>-Wind (production), </a:t>
            </a:r>
            <a:r>
              <a:rPr lang="en-US" dirty="0" err="1"/>
              <a:t>Nalu</a:t>
            </a:r>
            <a:r>
              <a:rPr lang="en-US" dirty="0"/>
              <a:t> (option to explore </a:t>
            </a:r>
            <a:r>
              <a:rPr lang="en-US" dirty="0" err="1"/>
              <a:t>discretizations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CVFEM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Fluent (originally!), CFX-TASC-FLOW, Sierra Fuego (SNL), </a:t>
            </a:r>
            <a:r>
              <a:rPr lang="en-US" dirty="0" err="1"/>
              <a:t>Nalu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FIDAP, COMSOL, EDDY (NASA), </a:t>
            </a:r>
            <a:r>
              <a:rPr lang="en-US" dirty="0" err="1"/>
              <a:t>AcuSim</a:t>
            </a:r>
            <a:r>
              <a:rPr lang="en-US" dirty="0"/>
              <a:t>, PHASTA</a:t>
            </a:r>
          </a:p>
          <a:p>
            <a:pPr>
              <a:buFont typeface="Arial" charset="0"/>
              <a:buChar char="•"/>
            </a:pPr>
            <a:r>
              <a:rPr lang="en-US" dirty="0"/>
              <a:t> Staggered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Arches (Utah)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91B0B-C516-CF49-8510-96B9EA644D46}"/>
              </a:ext>
            </a:extLst>
          </p:cNvPr>
          <p:cNvSpPr txBox="1"/>
          <p:nvPr/>
        </p:nvSpPr>
        <p:spPr>
          <a:xfrm>
            <a:off x="3646714" y="4549676"/>
            <a:ext cx="53493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Common Water-Cooler CFD Arguments: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Structured vs. Un-structured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FEM vs. Finite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Node-centered vs. Cell-centered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Monolithic vs. Operator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Compressible vs. (acoustically) Incompressible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Explicit vs. Implicit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97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Informal Survey….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6795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Cell-Centered: (Sometimes generalized </a:t>
            </a:r>
            <a:r>
              <a:rPr lang="en-US" dirty="0" err="1"/>
              <a:t>Polyhedra</a:t>
            </a:r>
            <a:r>
              <a:rPr lang="en-US" dirty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Ansys Fluent, </a:t>
            </a:r>
            <a:r>
              <a:rPr lang="en-US" dirty="0" err="1"/>
              <a:t>OpenFOAM</a:t>
            </a:r>
            <a:r>
              <a:rPr lang="en-US" dirty="0"/>
              <a:t> (</a:t>
            </a:r>
            <a:r>
              <a:rPr lang="en-US" dirty="0" err="1"/>
              <a:t>FireFOAM</a:t>
            </a:r>
            <a:r>
              <a:rPr lang="en-US" dirty="0"/>
              <a:t>, </a:t>
            </a:r>
            <a:r>
              <a:rPr lang="en-US" dirty="0" err="1"/>
              <a:t>NavyFOAM</a:t>
            </a:r>
            <a:r>
              <a:rPr lang="en-US" dirty="0"/>
              <a:t>), CD-</a:t>
            </a:r>
            <a:r>
              <a:rPr lang="en-US" dirty="0" err="1"/>
              <a:t>Adapco</a:t>
            </a:r>
            <a:r>
              <a:rPr lang="en-US" dirty="0"/>
              <a:t> (Star-CCM), Soleil-X (</a:t>
            </a:r>
            <a:r>
              <a:rPr lang="en-US" dirty="0" err="1"/>
              <a:t>Stanforf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EBVC: (Most typical in the acoustically compressible space)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SU2, FUN3D, CHAD, </a:t>
            </a:r>
            <a:r>
              <a:rPr lang="en-US" dirty="0" err="1"/>
              <a:t>Nalu</a:t>
            </a:r>
            <a:r>
              <a:rPr lang="en-US" dirty="0"/>
              <a:t>-Wind (production), </a:t>
            </a:r>
            <a:r>
              <a:rPr lang="en-US" dirty="0" err="1"/>
              <a:t>Nalu</a:t>
            </a:r>
            <a:r>
              <a:rPr lang="en-US" dirty="0"/>
              <a:t> (option to explore </a:t>
            </a:r>
            <a:r>
              <a:rPr lang="en-US" dirty="0" err="1"/>
              <a:t>discretizations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CVFEM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Fluent (originally!), CFX-TASC-FLOW, Sierra Fuego (SNL), </a:t>
            </a:r>
            <a:r>
              <a:rPr lang="en-US" dirty="0" err="1"/>
              <a:t>Nalu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FIDAP, COMSOL, EDDY (NASA), </a:t>
            </a:r>
            <a:r>
              <a:rPr lang="en-US" dirty="0" err="1"/>
              <a:t>AcuSim</a:t>
            </a:r>
            <a:r>
              <a:rPr lang="en-US" dirty="0"/>
              <a:t>, PHASTA</a:t>
            </a:r>
          </a:p>
          <a:p>
            <a:pPr>
              <a:buFont typeface="Arial" charset="0"/>
              <a:buChar char="•"/>
            </a:pPr>
            <a:r>
              <a:rPr lang="en-US" dirty="0"/>
              <a:t> Staggered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Arches (Utah)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2A5605-0D6D-FC49-B97D-62CCFE0FF6A2}"/>
              </a:ext>
            </a:extLst>
          </p:cNvPr>
          <p:cNvSpPr txBox="1"/>
          <p:nvPr/>
        </p:nvSpPr>
        <p:spPr>
          <a:xfrm>
            <a:off x="3646714" y="4549676"/>
            <a:ext cx="53493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Common Water-Cooler CFD Arguments: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Structured vs. </a:t>
            </a:r>
            <a:r>
              <a:rPr lang="en-US" u="sng" dirty="0"/>
              <a:t>Un-structured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FEM</a:t>
            </a:r>
            <a:r>
              <a:rPr lang="en-US" i="1" dirty="0"/>
              <a:t> and </a:t>
            </a:r>
            <a:r>
              <a:rPr lang="en-US" u="sng" dirty="0"/>
              <a:t>Finite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Node-centered</a:t>
            </a:r>
            <a:r>
              <a:rPr lang="en-US" dirty="0"/>
              <a:t> vs. Cell-centered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Monolithic</a:t>
            </a:r>
            <a:r>
              <a:rPr lang="en-US" dirty="0"/>
              <a:t> </a:t>
            </a:r>
            <a:r>
              <a:rPr lang="en-US" i="1" dirty="0"/>
              <a:t>and</a:t>
            </a:r>
            <a:r>
              <a:rPr lang="en-US" dirty="0"/>
              <a:t> </a:t>
            </a:r>
            <a:r>
              <a:rPr lang="en-US" u="sng" dirty="0"/>
              <a:t>Operator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Compressible vs. </a:t>
            </a:r>
            <a:r>
              <a:rPr lang="en-US" u="sng" dirty="0"/>
              <a:t>(acoustically) Incompressible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Explicit</a:t>
            </a:r>
            <a:r>
              <a:rPr lang="en-US" dirty="0"/>
              <a:t> </a:t>
            </a:r>
            <a:r>
              <a:rPr lang="en-US" i="1" dirty="0"/>
              <a:t>and</a:t>
            </a:r>
            <a:r>
              <a:rPr lang="en-US" dirty="0"/>
              <a:t> </a:t>
            </a:r>
            <a:r>
              <a:rPr lang="en-US" u="sng" dirty="0"/>
              <a:t>Implicit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4A8D7A-B487-604A-B2E8-8763704D1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05952"/>
            <a:ext cx="1656832" cy="140370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D8D4D9-64CF-CA49-91CA-0B6271F61FA4}"/>
              </a:ext>
            </a:extLst>
          </p:cNvPr>
          <p:cNvCxnSpPr/>
          <p:nvPr/>
        </p:nvCxnSpPr>
        <p:spPr>
          <a:xfrm flipV="1">
            <a:off x="268089" y="2471057"/>
            <a:ext cx="0" cy="2634895"/>
          </a:xfrm>
          <a:prstGeom prst="straightConnector1">
            <a:avLst/>
          </a:prstGeom>
          <a:ln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A8EC56-175A-ED42-8F46-B190C3867923}"/>
              </a:ext>
            </a:extLst>
          </p:cNvPr>
          <p:cNvCxnSpPr>
            <a:cxnSpLocks/>
          </p:cNvCxnSpPr>
          <p:nvPr/>
        </p:nvCxnSpPr>
        <p:spPr>
          <a:xfrm flipV="1">
            <a:off x="258863" y="2471057"/>
            <a:ext cx="365760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3B331D9-F199-9446-8196-7E76262A51E0}"/>
              </a:ext>
            </a:extLst>
          </p:cNvPr>
          <p:cNvCxnSpPr>
            <a:cxnSpLocks/>
          </p:cNvCxnSpPr>
          <p:nvPr/>
        </p:nvCxnSpPr>
        <p:spPr>
          <a:xfrm flipV="1">
            <a:off x="258863" y="3145971"/>
            <a:ext cx="365760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6D0807-C6D0-804E-A98D-BA68EC1F1344}"/>
              </a:ext>
            </a:extLst>
          </p:cNvPr>
          <p:cNvCxnSpPr>
            <a:cxnSpLocks/>
          </p:cNvCxnSpPr>
          <p:nvPr/>
        </p:nvCxnSpPr>
        <p:spPr>
          <a:xfrm flipV="1">
            <a:off x="258863" y="3810001"/>
            <a:ext cx="365760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78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Meshes, Even for LES!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119063" indent="-111125">
              <a:buFont typeface="Arial" charset="0"/>
              <a:buChar char="•"/>
            </a:pPr>
            <a:r>
              <a:rPr lang="en-US" dirty="0"/>
              <a:t>Hybrid mesh study based on Ham and </a:t>
            </a:r>
            <a:r>
              <a:rPr lang="en-US" dirty="0" err="1"/>
              <a:t>Iaccarino</a:t>
            </a:r>
            <a:r>
              <a:rPr lang="en-US" dirty="0"/>
              <a:t>, </a:t>
            </a:r>
            <a:r>
              <a:rPr lang="en-US" i="1" dirty="0"/>
              <a:t>CTR Annual Brief</a:t>
            </a:r>
            <a:r>
              <a:rPr lang="en-US" dirty="0"/>
              <a:t>, 2006, found that simulations were extremely sensitive to mesh topology</a:t>
            </a:r>
          </a:p>
          <a:p>
            <a:pPr marL="338502" lvl="1" indent="-111125">
              <a:buFont typeface="Arial" charset="0"/>
              <a:buChar char="•"/>
            </a:pPr>
            <a:r>
              <a:rPr lang="en-US" dirty="0"/>
              <a:t>Non-symmetric time mean flow found for cell-centered; better for the CTR node-centered formulation</a:t>
            </a:r>
          </a:p>
          <a:p>
            <a:pPr marL="230188" indent="-222250">
              <a:buFont typeface="Arial" charset="0"/>
              <a:buChar char="•"/>
            </a:pPr>
            <a:r>
              <a:rPr lang="en-US" dirty="0"/>
              <a:t>Native CVFEM and EBVC are both symmetric in mean quantities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190" y="2989319"/>
            <a:ext cx="3053144" cy="29924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8" y="2814609"/>
            <a:ext cx="3701700" cy="2057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8" y="4825652"/>
            <a:ext cx="3701700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" t="36721" r="3625" b="407"/>
          <a:stretch/>
        </p:blipFill>
        <p:spPr>
          <a:xfrm>
            <a:off x="6308202" y="750685"/>
            <a:ext cx="2608958" cy="73428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164212-CB95-EF45-A2CA-CEDDFA1F8F26}"/>
              </a:ext>
            </a:extLst>
          </p:cNvPr>
          <p:cNvCxnSpPr>
            <a:cxnSpLocks/>
          </p:cNvCxnSpPr>
          <p:nvPr/>
        </p:nvCxnSpPr>
        <p:spPr>
          <a:xfrm flipV="1">
            <a:off x="5137319" y="4119639"/>
            <a:ext cx="0" cy="10058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60BDCA-FBD7-954D-8084-CC9041DFC72F}"/>
              </a:ext>
            </a:extLst>
          </p:cNvPr>
          <p:cNvSpPr txBox="1"/>
          <p:nvPr/>
        </p:nvSpPr>
        <p:spPr>
          <a:xfrm>
            <a:off x="4808239" y="490861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C3B2CD-BFE9-9445-84FF-86806E5FA3F4}"/>
              </a:ext>
            </a:extLst>
          </p:cNvPr>
          <p:cNvCxnSpPr>
            <a:cxnSpLocks/>
          </p:cNvCxnSpPr>
          <p:nvPr/>
        </p:nvCxnSpPr>
        <p:spPr>
          <a:xfrm>
            <a:off x="5138243" y="3003480"/>
            <a:ext cx="0" cy="10058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959663F-B907-674A-938D-C66FC1BE97FE}"/>
              </a:ext>
            </a:extLst>
          </p:cNvPr>
          <p:cNvSpPr txBox="1"/>
          <p:nvPr/>
        </p:nvSpPr>
        <p:spPr>
          <a:xfrm>
            <a:off x="4839684" y="280465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9F5797-B485-E246-89A6-8C1205D36F2B}"/>
              </a:ext>
            </a:extLst>
          </p:cNvPr>
          <p:cNvSpPr txBox="1"/>
          <p:nvPr/>
        </p:nvSpPr>
        <p:spPr>
          <a:xfrm>
            <a:off x="4366116" y="6113283"/>
            <a:ext cx="3942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Domino, et. al, “The suitability of hybrid meshes for low-Mach large-eddy simulation” Stanford CTR Summer Program, 2018</a:t>
            </a:r>
          </a:p>
        </p:txBody>
      </p:sp>
    </p:spTree>
    <p:extLst>
      <p:ext uri="{BB962C8B-B14F-4D97-AF65-F5344CB8AC3E}">
        <p14:creationId xmlns:p14="http://schemas.microsoft.com/office/powerpoint/2010/main" val="263159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[Finite Difference]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4305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C017906-75E2-CD46-A083-35192EBF14B2}"/>
              </a:ext>
            </a:extLst>
          </p:cNvPr>
          <p:cNvGrpSpPr/>
          <p:nvPr/>
        </p:nvGrpSpPr>
        <p:grpSpPr>
          <a:xfrm>
            <a:off x="2534194" y="1387922"/>
            <a:ext cx="4075613" cy="91440"/>
            <a:chOff x="729349" y="1442352"/>
            <a:chExt cx="4075613" cy="914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F573592-C57B-1347-82BB-DBA24E6F1191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67408D-F867-0344-B446-BBB944B8AC07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9BD0FDC-972F-1B47-843E-0DECDE9494D1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4C6662-3E2A-934A-ADDB-A54FAD498F76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2105D0-5DE2-4441-A19A-687081BD46F8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AC11E78-5EB5-0549-A061-863D1AB56803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57E8F0F-7C23-8E45-AF8D-2253565DCF97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1ACD68C-AA43-A14E-898D-08EA61634D17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8DC50CC-4589-7F41-93C9-1767F270C4DA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7ECF6C8-B4A2-DA47-8261-B38E6AF70019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DBDC1AC-B416-D948-8D6D-613B08BBCA04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1EDE759-A11C-0546-B0BE-FC394387BDBC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C3F1EC0-8DE5-4542-A3F0-B50AC5A0E077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A3354ED-A6A1-0E4A-9CAA-4E304F122B0A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A59D615-1D66-7E4D-8E87-7D74A12441FF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87CD9B2-C907-CB41-B5DA-2F9806EC7F4A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A5E98D1-FB64-B24E-9CC2-9DA6A1EB8418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F29B163-BF5B-A745-8173-772DC831479A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D145BD6-6E06-D64F-9E60-565E478F6435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33F2EB-E088-B94F-A280-6BF4875790C0}"/>
              </a:ext>
            </a:extLst>
          </p:cNvPr>
          <p:cNvGrpSpPr/>
          <p:nvPr/>
        </p:nvGrpSpPr>
        <p:grpSpPr>
          <a:xfrm>
            <a:off x="2534194" y="1790693"/>
            <a:ext cx="4075613" cy="91440"/>
            <a:chOff x="794663" y="1845123"/>
            <a:chExt cx="4075613" cy="9144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24A119-ED8A-DB4C-B501-BC51697998E9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625F075-6E23-EE4F-A4BC-FC4D272B8066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CB06376-B4CB-C646-883D-96CEAB3C01A2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49C407-736D-5140-8A13-92BC085EBB29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941B59E-F958-F741-90A6-84183BCDF3F9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948BCD9-A5E1-7540-AB23-8C8915E41D7E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A72A1DD-FFB3-334B-9AFF-5FF668B02AEA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ACACCF8-6B5B-7342-B63E-0960AE1CCE57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FB90196-32FC-C14A-85F9-FA0403866822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8230D6A-AD88-3247-BD60-8B221A10BCF5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D83119-C80E-4C4A-BF8D-217FFD6185C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0A12C47-7F8F-9946-884C-5FC517A86200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19E7AF9-48B6-D542-91B6-68C7E1794FDD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BB9C136-8242-6C43-88A8-450A96BFE32A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39BD285-18E3-414C-8F82-37F6B3E514CC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0354453-ECED-1247-A74F-FE4AC673A269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610655F-2A3B-BA47-8473-F9692289615C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D0E4615-FC4F-C047-A00C-B0D7EA1E57D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4212EED-4B90-B543-A667-62D50925DC3E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5561581-CE70-3746-93C4-BFD02BF97C88}"/>
              </a:ext>
            </a:extLst>
          </p:cNvPr>
          <p:cNvGrpSpPr/>
          <p:nvPr/>
        </p:nvGrpSpPr>
        <p:grpSpPr>
          <a:xfrm>
            <a:off x="2534194" y="2171694"/>
            <a:ext cx="4075613" cy="91440"/>
            <a:chOff x="729349" y="1442352"/>
            <a:chExt cx="4075613" cy="9144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23DF0FE-1A28-A147-9A53-D3B7C2742F14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1C12C4F-3342-9149-AA54-840BF72AE002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ADD335F-28D0-5842-8E42-91DC8944D066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D1B7277-FA50-B243-9E18-B6817190A859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851049D-4334-F04B-B71B-CF8BCBE64024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5E4575E-8801-4C4E-9141-2686D050598D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0BFA667-71B8-E94A-AE2F-41FE0105A351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A61D80B-DF7B-F742-B85D-9C67711A32B3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707B482-5C7C-8445-B1C6-CAC0F5AF441A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7B6AEE4-77C9-9942-B1D2-9B00928F9895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02EA1DF-4DA8-AB4A-BD03-27BE8E7E7B9F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223E8C3-58BF-BA4C-B986-E0E15F04E3CE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94B7D25-2190-554D-9640-93FB62DD465F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E28E891-792A-D748-A855-313EAC272905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407FC25-0314-CA49-9612-D22448D4524A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083EFEA-081C-3F4C-8E97-001DBB55F752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21FC0CE-98D2-0542-9730-9D892C6D55B1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3E522A-60EC-E949-9604-E528C746E031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E8BE464-AAF6-2B41-82AE-C898798339FA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ABCAEBF-314A-6447-901D-D957E1BC65B7}"/>
              </a:ext>
            </a:extLst>
          </p:cNvPr>
          <p:cNvGrpSpPr/>
          <p:nvPr/>
        </p:nvGrpSpPr>
        <p:grpSpPr>
          <a:xfrm>
            <a:off x="2534194" y="2574465"/>
            <a:ext cx="4075613" cy="91440"/>
            <a:chOff x="794663" y="1845123"/>
            <a:chExt cx="4075613" cy="9144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297DE1E-C6B6-6148-8073-E266F1EEB263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9590659-34A2-F345-80B8-4C90538632DB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FB15A1D-A577-8E46-A742-6AD48BA4E9DC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D884FF4-D7D5-674E-AEB5-E4573786A47C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B262FA-C989-0041-B84D-D4A916A4F7AF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ACDBD86-DE1A-EB46-B4B7-570C0DFFDC3D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172F7165-E373-014A-B456-C3A16B579145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DC85EBF-C2D6-784A-A9B7-088B84D35C49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9EF37BC-7CA7-FE47-9BDE-DEC20633982A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53AB66E-7C21-F749-9555-FE991B7A0719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B16BEBF-BC72-A94B-A50A-07E3F017B9E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2CC5F93-0D51-5149-80CB-50734E120E88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F391E7E-E309-B347-8EF5-F6148D408F96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412C305-DB4C-B64F-A21E-DAE56C852963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E91ED7-EDD0-5648-955D-E1E4C3D85E0C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B5D2C23-84DA-2E49-94E1-3CEDDDECD9BD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57AF855-6018-7C48-AA82-E51E0A8DD521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51C75CC-9342-2146-856C-4CE33E59BCCF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91EC94-47E8-9346-A3E0-AD1028C12135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54B83AC-DECE-2E4E-8159-6BC7AF0F5F16}"/>
              </a:ext>
            </a:extLst>
          </p:cNvPr>
          <p:cNvGrpSpPr/>
          <p:nvPr/>
        </p:nvGrpSpPr>
        <p:grpSpPr>
          <a:xfrm>
            <a:off x="2534194" y="2955466"/>
            <a:ext cx="4075613" cy="91440"/>
            <a:chOff x="729349" y="1442352"/>
            <a:chExt cx="4075613" cy="9144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1BB3CE8-029A-C648-B611-8A83A7446E85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D763E37-BA81-3242-9241-187B4C714EA0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B20192D-8964-434D-97BD-26059AF6DFF0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40C6559-2587-0743-9C9D-7102DEB75E2E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F29E8B3-B8F0-3A40-8D4B-18743E372B52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BE75F1E-F29D-0F4D-B7AC-DCD46B9CA3AC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555A615-66C1-C440-841C-8FC84704AE1A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29ECFED-A52B-E84B-B7AD-DD59A37D5434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856AD0A-1708-104F-814E-18710984ACAB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5185480-52B4-E846-98EA-6FD19B7E6673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AD9750B-944D-774F-B9F0-A184AD9131C4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D29C0F5-BF39-9A4B-ABC6-5784BE26C4B2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F88B7A8-30AF-C244-A0A6-2F60D9500C13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1C1E3AB8-998B-9B49-95BB-D27FCE08D063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0467E9D-33B8-4C48-9F6E-3CD4E1C8D8E2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7C0CC841-DB4B-1345-9C34-B9D500EBAB78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1DA6924-2EB7-5F42-B241-43E4B53162A0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FEDD4546-806F-5B4D-8517-32F206D562A3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11BD455-45E1-0F4B-B62E-6435DE4B2A71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924D2FA-F068-A743-B259-E888E37F26FD}"/>
              </a:ext>
            </a:extLst>
          </p:cNvPr>
          <p:cNvGrpSpPr/>
          <p:nvPr/>
        </p:nvGrpSpPr>
        <p:grpSpPr>
          <a:xfrm>
            <a:off x="2534194" y="3358237"/>
            <a:ext cx="4075613" cy="91440"/>
            <a:chOff x="794663" y="1845123"/>
            <a:chExt cx="4075613" cy="91440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3C02EFF-7EDE-FD4A-91F0-36B2A903B590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6FAD122-B9C5-7540-A161-0EFCE82E6E0F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4239A35-5478-774E-9A5E-FAD7907898C3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B76699D-CED2-EB4F-80BF-DC29E58A4E68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7E0C7D1-C925-084A-9073-8C0EAC743B53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C38DF2C-0B44-AB4E-85E7-8FB99A3980B3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5B40B0B-8C04-AF41-BC27-0CF474A65C4B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8FB16B7-6657-3D42-85E5-8DF0ED97EFB1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3CA98AB-1D16-814A-9A4D-CBA61AB3CDF1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A128A1B-F8FA-784B-8109-33040FF9C96A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139AF418-D2A0-F048-B0C1-F12C3EC2B882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68EFED61-AA61-9A48-B423-EB3EDD1AA248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4F42277-2EAE-CF48-AA65-16C69AAC6C0B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04D93D1-7619-A849-AD02-490249B4CD1E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424F8EB-46DC-B34F-9757-8A4D308C6EAE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DD762209-4D38-3446-943D-4716C18E9FDE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211276A-72EF-174B-9622-00B2EF29F710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7927A5C-48EB-6648-A912-7AAFA65D6D8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0892A24-412F-9B4F-B33C-9CBD13D59BF1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D8B293A-DF65-E04E-88CE-B4BDC75C3ABF}"/>
              </a:ext>
            </a:extLst>
          </p:cNvPr>
          <p:cNvGrpSpPr/>
          <p:nvPr/>
        </p:nvGrpSpPr>
        <p:grpSpPr>
          <a:xfrm>
            <a:off x="2534194" y="3739238"/>
            <a:ext cx="4075613" cy="91440"/>
            <a:chOff x="729349" y="1442352"/>
            <a:chExt cx="4075613" cy="91440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275B516D-F7AB-CA44-97DE-BB3ECCB7B01E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492FE6D2-9797-FE49-A096-03C6EDDA1E66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F93DF09-2057-1344-AEE6-D32900F74A4F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E232AB9-FB4E-DF44-93F3-D3BFC5183A16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773FC35-7ADE-9844-9A3D-40584E6E96CB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09BCC0E-347A-3B47-9B2D-BD605105EB88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68976356-A723-304D-8853-1462FE290C9A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909EDC9-AF90-A04F-BA9C-6F738660240E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D753632A-48E7-C348-9F2A-C6EBF7A140EF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3DC6F95-061B-154E-B59E-7580D6178D1D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9D1FB78-786F-1B49-8E5B-8AB472B7B1BA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6897904-70FB-CA44-957A-EE9E8C05FBA0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40397BBE-0C5D-7349-A786-91E343AE56CA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C72CB37-5B9E-F649-90E8-261CBF96AC7D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B715F0A-8406-2C49-8419-9EC95F550C9A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323C1D-014A-CF46-9569-D9345988D142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0F4DA8FA-9D44-D94E-84E0-3BF5B966BC1D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E0EC44CA-2E04-7044-8337-45F49549B648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6F71ADD3-6A3A-0D4D-A992-E2F0EFC77BD3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6AB1996-C74A-A144-AD5D-E40E5E5E5565}"/>
              </a:ext>
            </a:extLst>
          </p:cNvPr>
          <p:cNvGrpSpPr/>
          <p:nvPr/>
        </p:nvGrpSpPr>
        <p:grpSpPr>
          <a:xfrm>
            <a:off x="2534194" y="4142009"/>
            <a:ext cx="4075613" cy="91440"/>
            <a:chOff x="794663" y="1845123"/>
            <a:chExt cx="4075613" cy="91440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B2902C0-EBC7-9240-ADB5-3A777FAF3DB4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907BD7F-9D5E-3945-86A5-12FDDF13C006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3BA4DA3-3253-674D-BB28-FC6DD2419B49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B919B6A-139C-DB46-863C-EE527C1BBC0D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2C3D63FB-CC5C-6841-87B5-FC6D78BC0847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76C795C-1722-3444-B5F0-0C57F8DA4393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16C4EDEF-2248-8A43-8933-1ECC0C6EFFFB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BF0E4860-A8A9-C145-B195-1091168EBC18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BE17317F-64BA-8A40-BBF4-27B8FD89059E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BD16F9A-A023-654C-A43F-24956FB1B06C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7E937DC-AA32-084B-8001-763948877193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C82F7C4-DC3F-2B46-88C6-A25FF6267342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0D594669-33BD-9C49-B225-833078C878EA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C667E40-4355-674F-BCA5-60BFB3334BDE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FCD5E8F3-CD49-D44F-861A-DEA7E5CA8E36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7C79D57-9A20-8742-8814-121A9428F3AE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B1D92DA-BE85-F849-BA02-2260D7EB17DE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640F218-24CE-1A4A-B307-5AFA536338F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6411D3C-161E-5343-BB1A-422C6799593A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8537C96-5CF9-4148-A68C-7981B059CDC3}"/>
              </a:ext>
            </a:extLst>
          </p:cNvPr>
          <p:cNvGrpSpPr/>
          <p:nvPr/>
        </p:nvGrpSpPr>
        <p:grpSpPr>
          <a:xfrm>
            <a:off x="2534194" y="4481217"/>
            <a:ext cx="4075613" cy="91440"/>
            <a:chOff x="794663" y="1845123"/>
            <a:chExt cx="4075613" cy="91440"/>
          </a:xfrm>
        </p:grpSpPr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1701E6EB-5E65-D247-9BAC-B5B51D732B1C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9261301-6E9D-5E43-8BA6-419CC65129DD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6D398C1E-8ED0-7E4C-9E8A-415E525140FB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5AFF70D2-4542-634E-BF16-B3DF3299F808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7EF2C413-9F11-F745-8750-133E40C9A815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ADB72340-1952-244A-8FFF-A2D41D7E1645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2ABEE883-43A6-AC4E-9578-6833017A1A4F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A73F70D1-173E-8048-9185-0DB37B003C61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1219A817-CEEF-DC48-9BDD-21AD0068CA60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E40B7809-6778-0444-BB0D-2C44B18C5284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A9E92D39-8CE9-9F48-8767-EBB0DD44300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ED1808C8-0A7D-F947-866D-9EB8B7F24C77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2E6E9993-CF65-4148-BD2D-ABE1618F781B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2D4305C-4E2D-A84E-A9D8-C5730F54372F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90C7B13-B1FA-0245-A682-82AC8E58B9E5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D46447B-362B-A147-B699-B5158FE1CF8A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84CDC0AF-3926-AB48-8F36-1B4DA8AF5823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83D0527D-4802-414E-9F8A-F2959863FA5A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1D42A0FD-EDC8-FA4F-BA00-8750FD04B3E5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</p:spTree>
    <p:extLst>
      <p:ext uri="{BB962C8B-B14F-4D97-AF65-F5344CB8AC3E}">
        <p14:creationId xmlns:p14="http://schemas.microsoft.com/office/powerpoint/2010/main" val="199157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Generalized Unstructured Findings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7019" y="1021230"/>
            <a:ext cx="4770205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Domino, et. al, “An assessment of atypical mesh topologies for low-Mach large-eddy simulation” 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D2B2C7-5E6F-2947-90C7-006904AB2E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86" t="24292" r="10458" b="27499"/>
          <a:stretch/>
        </p:blipFill>
        <p:spPr>
          <a:xfrm>
            <a:off x="465149" y="1672944"/>
            <a:ext cx="4221273" cy="3306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4949B6-9DD9-5B4D-8CD1-98EE7A31B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73" y="4867516"/>
            <a:ext cx="3853045" cy="21700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79858F-318E-1240-9A7E-C966E28C8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690" y="1986256"/>
            <a:ext cx="1543457" cy="7828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ECB199-1C32-6D4A-B14F-1C6D56BBBD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7" b="2137"/>
          <a:stretch/>
        </p:blipFill>
        <p:spPr>
          <a:xfrm>
            <a:off x="1371528" y="5131889"/>
            <a:ext cx="1565813" cy="8317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A76AB8-94D2-5A44-85BF-AE8A3182C8A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1"/>
          <a:stretch/>
        </p:blipFill>
        <p:spPr>
          <a:xfrm>
            <a:off x="6470245" y="984801"/>
            <a:ext cx="676315" cy="5548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8D5B18-583E-1B4E-8CB7-0269021283C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10"/>
          <a:stretch/>
        </p:blipFill>
        <p:spPr>
          <a:xfrm>
            <a:off x="1253632" y="4060859"/>
            <a:ext cx="1319018" cy="3613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1F31F0-41C1-2E47-9B98-9302184D64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4993" y="4468101"/>
            <a:ext cx="840067" cy="10219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C268BE-E573-724A-A5E8-CAD919EA36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9110" y="4300935"/>
            <a:ext cx="3771900" cy="24936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5F4DD43-7D60-0A4B-A497-EDF046365C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9788" y="1332534"/>
            <a:ext cx="1639998" cy="20902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AB96D3-0D8A-C64B-B57B-2F13E2030A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640" y="763598"/>
            <a:ext cx="2224798" cy="336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92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Vertex-based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ADEC09-DC29-5743-8207-82D09D0612C6}"/>
              </a:ext>
            </a:extLst>
          </p:cNvPr>
          <p:cNvSpPr txBox="1"/>
          <p:nvPr/>
        </p:nvSpPr>
        <p:spPr>
          <a:xfrm>
            <a:off x="3524497" y="6321714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9608C7-B4CE-2D4D-B81F-1804138EB904}"/>
              </a:ext>
            </a:extLst>
          </p:cNvPr>
          <p:cNvSpPr/>
          <p:nvPr/>
        </p:nvSpPr>
        <p:spPr>
          <a:xfrm>
            <a:off x="133110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48CF6-C817-CB47-A6DA-690ADFD56DE3}"/>
              </a:ext>
            </a:extLst>
          </p:cNvPr>
          <p:cNvSpPr/>
          <p:nvPr/>
        </p:nvSpPr>
        <p:spPr>
          <a:xfrm>
            <a:off x="2158151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34419E-8AC0-3543-9F85-136948CD4863}"/>
              </a:ext>
            </a:extLst>
          </p:cNvPr>
          <p:cNvSpPr/>
          <p:nvPr/>
        </p:nvSpPr>
        <p:spPr>
          <a:xfrm>
            <a:off x="133109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123C74-13F1-5049-9E71-897464DA7789}"/>
              </a:ext>
            </a:extLst>
          </p:cNvPr>
          <p:cNvSpPr/>
          <p:nvPr/>
        </p:nvSpPr>
        <p:spPr>
          <a:xfrm>
            <a:off x="2158150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3C0BF2-E613-3245-8472-5705C497E2FE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H="1">
            <a:off x="1147718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91649-4A4C-814F-B787-5F15911603E8}"/>
              </a:ext>
            </a:extLst>
          </p:cNvPr>
          <p:cNvCxnSpPr/>
          <p:nvPr/>
        </p:nvCxnSpPr>
        <p:spPr>
          <a:xfrm flipH="1">
            <a:off x="3172756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5EC59E-9545-2A4B-B612-3B1E4F46CC5B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133108" y="3183690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290000-352D-E645-A8C6-BB537172D258}"/>
              </a:ext>
            </a:extLst>
          </p:cNvPr>
          <p:cNvCxnSpPr>
            <a:cxnSpLocks/>
          </p:cNvCxnSpPr>
          <p:nvPr/>
        </p:nvCxnSpPr>
        <p:spPr>
          <a:xfrm>
            <a:off x="133108" y="5225433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E8C375E-9B74-684A-9E6E-44F701DB259E}"/>
              </a:ext>
            </a:extLst>
          </p:cNvPr>
          <p:cNvSpPr/>
          <p:nvPr/>
        </p:nvSpPr>
        <p:spPr>
          <a:xfrm>
            <a:off x="75050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3A52E1B-3F31-CD4D-9C5F-1BF1182F11C7}"/>
              </a:ext>
            </a:extLst>
          </p:cNvPr>
          <p:cNvSpPr/>
          <p:nvPr/>
        </p:nvSpPr>
        <p:spPr>
          <a:xfrm>
            <a:off x="2071065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D658A99-2124-6B4D-B28D-D569FE3B5010}"/>
              </a:ext>
            </a:extLst>
          </p:cNvPr>
          <p:cNvSpPr/>
          <p:nvPr/>
        </p:nvSpPr>
        <p:spPr>
          <a:xfrm>
            <a:off x="4083678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C0777CC-E766-4C40-B25E-3577C8BB214D}"/>
              </a:ext>
            </a:extLst>
          </p:cNvPr>
          <p:cNvSpPr/>
          <p:nvPr/>
        </p:nvSpPr>
        <p:spPr>
          <a:xfrm>
            <a:off x="4083678" y="413199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5F2C7B0-3C3D-904F-9EC3-FFACDEF7D864}"/>
              </a:ext>
            </a:extLst>
          </p:cNvPr>
          <p:cNvSpPr/>
          <p:nvPr/>
        </p:nvSpPr>
        <p:spPr>
          <a:xfrm>
            <a:off x="4083678" y="615921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5550949-4C66-674E-B987-02C6791A4C61}"/>
              </a:ext>
            </a:extLst>
          </p:cNvPr>
          <p:cNvSpPr/>
          <p:nvPr/>
        </p:nvSpPr>
        <p:spPr>
          <a:xfrm>
            <a:off x="2073453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BCFE3-04CF-8847-98CE-F3D82C4CE984}"/>
              </a:ext>
            </a:extLst>
          </p:cNvPr>
          <p:cNvSpPr/>
          <p:nvPr/>
        </p:nvSpPr>
        <p:spPr>
          <a:xfrm>
            <a:off x="2073453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83A8D1-E7C8-7148-A11E-C90AA6999082}"/>
              </a:ext>
            </a:extLst>
          </p:cNvPr>
          <p:cNvSpPr/>
          <p:nvPr/>
        </p:nvSpPr>
        <p:spPr>
          <a:xfrm>
            <a:off x="70479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EE55CEB-AEB0-CC4B-BFB0-6E6CFFCEEDA9}"/>
              </a:ext>
            </a:extLst>
          </p:cNvPr>
          <p:cNvSpPr/>
          <p:nvPr/>
        </p:nvSpPr>
        <p:spPr>
          <a:xfrm>
            <a:off x="70479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B68A45-ED82-334B-88FB-EB83011B53AD}"/>
              </a:ext>
            </a:extLst>
          </p:cNvPr>
          <p:cNvCxnSpPr>
            <a:cxnSpLocks/>
          </p:cNvCxnSpPr>
          <p:nvPr/>
        </p:nvCxnSpPr>
        <p:spPr>
          <a:xfrm>
            <a:off x="2071065" y="2008333"/>
            <a:ext cx="0" cy="213091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BBF255-98E1-244E-99DE-6421739C438B}"/>
              </a:ext>
            </a:extLst>
          </p:cNvPr>
          <p:cNvCxnSpPr>
            <a:cxnSpLocks/>
          </p:cNvCxnSpPr>
          <p:nvPr/>
        </p:nvCxnSpPr>
        <p:spPr>
          <a:xfrm>
            <a:off x="0" y="4112907"/>
            <a:ext cx="207106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70E7C78-ACFE-1043-8B26-14F68009C728}"/>
              </a:ext>
            </a:extLst>
          </p:cNvPr>
          <p:cNvSpPr txBox="1"/>
          <p:nvPr/>
        </p:nvSpPr>
        <p:spPr>
          <a:xfrm>
            <a:off x="168451" y="1546668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4D2158-E2B2-2E4A-BB01-EC0E6401B744}"/>
              </a:ext>
            </a:extLst>
          </p:cNvPr>
          <p:cNvSpPr txBox="1"/>
          <p:nvPr/>
        </p:nvSpPr>
        <p:spPr>
          <a:xfrm>
            <a:off x="187885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071DCF-3756-D540-90DB-E84CE712BF99}"/>
              </a:ext>
            </a:extLst>
          </p:cNvPr>
          <p:cNvSpPr txBox="1"/>
          <p:nvPr/>
        </p:nvSpPr>
        <p:spPr>
          <a:xfrm>
            <a:off x="2256968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D020B0-F492-4942-9649-75A9CC67CB0F}"/>
              </a:ext>
            </a:extLst>
          </p:cNvPr>
          <p:cNvSpPr txBox="1"/>
          <p:nvPr/>
        </p:nvSpPr>
        <p:spPr>
          <a:xfrm>
            <a:off x="4287709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188112-5697-E646-8DBC-71929241F72D}"/>
              </a:ext>
            </a:extLst>
          </p:cNvPr>
          <p:cNvSpPr txBox="1"/>
          <p:nvPr/>
        </p:nvSpPr>
        <p:spPr>
          <a:xfrm>
            <a:off x="187885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278256-B4BD-DE45-AFEF-5D3222348677}"/>
              </a:ext>
            </a:extLst>
          </p:cNvPr>
          <p:cNvSpPr txBox="1"/>
          <p:nvPr/>
        </p:nvSpPr>
        <p:spPr>
          <a:xfrm>
            <a:off x="2256968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951691-9C3A-074F-AE23-A91757339AEB}"/>
              </a:ext>
            </a:extLst>
          </p:cNvPr>
          <p:cNvSpPr txBox="1"/>
          <p:nvPr/>
        </p:nvSpPr>
        <p:spPr>
          <a:xfrm>
            <a:off x="4287709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291665-6CE8-0C4B-99F4-3231E2550F25}"/>
              </a:ext>
            </a:extLst>
          </p:cNvPr>
          <p:cNvSpPr txBox="1"/>
          <p:nvPr/>
        </p:nvSpPr>
        <p:spPr>
          <a:xfrm>
            <a:off x="187885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7CD860-45CD-3347-AA18-C720149B1B47}"/>
              </a:ext>
            </a:extLst>
          </p:cNvPr>
          <p:cNvSpPr txBox="1"/>
          <p:nvPr/>
        </p:nvSpPr>
        <p:spPr>
          <a:xfrm>
            <a:off x="2256968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292ECE-F4E6-0241-8EAC-18A7A07A10BB}"/>
              </a:ext>
            </a:extLst>
          </p:cNvPr>
          <p:cNvSpPr txBox="1"/>
          <p:nvPr/>
        </p:nvSpPr>
        <p:spPr>
          <a:xfrm>
            <a:off x="4287709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7ACCE7-7DFB-1845-BF08-96D596AB4F24}"/>
              </a:ext>
            </a:extLst>
          </p:cNvPr>
          <p:cNvSpPr txBox="1"/>
          <p:nvPr/>
        </p:nvSpPr>
        <p:spPr>
          <a:xfrm>
            <a:off x="729644" y="3179124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779800-9411-4643-BCD0-393D44F79D11}"/>
              </a:ext>
            </a:extLst>
          </p:cNvPr>
          <p:cNvSpPr txBox="1"/>
          <p:nvPr/>
        </p:nvSpPr>
        <p:spPr>
          <a:xfrm>
            <a:off x="2696328" y="3157356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AA452A-5ADB-E948-B600-06F3A81DFD96}"/>
              </a:ext>
            </a:extLst>
          </p:cNvPr>
          <p:cNvSpPr txBox="1"/>
          <p:nvPr/>
        </p:nvSpPr>
        <p:spPr>
          <a:xfrm>
            <a:off x="738001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7882C4-C8F3-8F4A-8323-D5287C2B07C2}"/>
              </a:ext>
            </a:extLst>
          </p:cNvPr>
          <p:cNvSpPr txBox="1"/>
          <p:nvPr/>
        </p:nvSpPr>
        <p:spPr>
          <a:xfrm>
            <a:off x="2700597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51CF68-3FA9-D149-AB42-429772294144}"/>
              </a:ext>
            </a:extLst>
          </p:cNvPr>
          <p:cNvSpPr txBox="1"/>
          <p:nvPr/>
        </p:nvSpPr>
        <p:spPr>
          <a:xfrm>
            <a:off x="4572000" y="1229382"/>
            <a:ext cx="4438890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Sierra Toolkit/Standard Ownership rules</a:t>
            </a:r>
            <a:r>
              <a:rPr lang="en-US" sz="1400" dirty="0"/>
              <a:t>: Mesh object (nodes, edges, faces, elements) owned by lower-rank. For 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locally owns E1 and nodes 1, 2, 4, and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P1 locally owns E2, E3, and E4 and nodes 3, 6, 7, 8, and 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and P1 share nodes 2, 4, and 5</a:t>
            </a:r>
          </a:p>
          <a:p>
            <a:endParaRPr lang="en-US" sz="1400" dirty="0"/>
          </a:p>
          <a:p>
            <a:r>
              <a:rPr lang="en-US" sz="1400" u="sng" dirty="0"/>
              <a:t>Desired Control-Volume Finite Element (CVFEM) Operation</a:t>
            </a:r>
            <a:r>
              <a:rPr lang="en-US" sz="14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“nodal volume” assemble for node 5 via iteration of each 1cmx1cm element. Desired nodal volume for node 5 = 1 cm</a:t>
            </a:r>
            <a:r>
              <a:rPr lang="en-US" sz="1400" baseline="30000" dirty="0"/>
              <a:t>2 </a:t>
            </a:r>
            <a:r>
              <a:rPr lang="en-US" sz="1400" u="sng" dirty="0"/>
              <a:t>exactly</a:t>
            </a:r>
            <a:r>
              <a:rPr lang="en-US" sz="1400" dirty="0"/>
              <a:t> the same on both parallel ranks</a:t>
            </a:r>
          </a:p>
          <a:p>
            <a:endParaRPr lang="en-US" sz="1400" dirty="0"/>
          </a:p>
          <a:p>
            <a:r>
              <a:rPr lang="en-US" sz="1400" u="sng" dirty="0"/>
              <a:t>Options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1. Iterate over locally owned elements and locally accumulate nodal volume field followed by a parallel sum and copy owned to shared.</a:t>
            </a:r>
          </a:p>
          <a:p>
            <a:endParaRPr lang="en-US" sz="1400" dirty="0"/>
          </a:p>
          <a:p>
            <a:r>
              <a:rPr lang="en-US" sz="1400" dirty="0"/>
              <a:t>2. Ghost element E2, E3, and E4 to P0 and E1 to P1 (along with coordinates) and iterate locally owned and ghosted elements. Locally accumulate nodal volume field followed by a copy owned to shared.</a:t>
            </a:r>
          </a:p>
          <a:p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5778205-4576-0447-AA78-2148C490C442}"/>
              </a:ext>
            </a:extLst>
          </p:cNvPr>
          <p:cNvSpPr txBox="1"/>
          <p:nvPr/>
        </p:nvSpPr>
        <p:spPr>
          <a:xfrm>
            <a:off x="1259414" y="418061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D98BE57-F3A4-E645-AA5D-871F24504015}"/>
              </a:ext>
            </a:extLst>
          </p:cNvPr>
          <p:cNvSpPr txBox="1"/>
          <p:nvPr/>
        </p:nvSpPr>
        <p:spPr>
          <a:xfrm>
            <a:off x="2565702" y="418061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2D735DD-B61D-C64E-B571-29DCE8375898}"/>
              </a:ext>
            </a:extLst>
          </p:cNvPr>
          <p:cNvSpPr txBox="1"/>
          <p:nvPr/>
        </p:nvSpPr>
        <p:spPr>
          <a:xfrm>
            <a:off x="2184700" y="2743698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 1</a:t>
            </a:r>
          </a:p>
        </p:txBody>
      </p:sp>
    </p:spTree>
    <p:extLst>
      <p:ext uri="{BB962C8B-B14F-4D97-AF65-F5344CB8AC3E}">
        <p14:creationId xmlns:p14="http://schemas.microsoft.com/office/powerpoint/2010/main" val="125986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Vertex-based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ADEC09-DC29-5743-8207-82D09D0612C6}"/>
              </a:ext>
            </a:extLst>
          </p:cNvPr>
          <p:cNvSpPr txBox="1"/>
          <p:nvPr/>
        </p:nvSpPr>
        <p:spPr>
          <a:xfrm>
            <a:off x="3524497" y="6321714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9608C7-B4CE-2D4D-B81F-1804138EB904}"/>
              </a:ext>
            </a:extLst>
          </p:cNvPr>
          <p:cNvSpPr/>
          <p:nvPr/>
        </p:nvSpPr>
        <p:spPr>
          <a:xfrm>
            <a:off x="133110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48CF6-C817-CB47-A6DA-690ADFD56DE3}"/>
              </a:ext>
            </a:extLst>
          </p:cNvPr>
          <p:cNvSpPr/>
          <p:nvPr/>
        </p:nvSpPr>
        <p:spPr>
          <a:xfrm>
            <a:off x="2158151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34419E-8AC0-3543-9F85-136948CD4863}"/>
              </a:ext>
            </a:extLst>
          </p:cNvPr>
          <p:cNvSpPr/>
          <p:nvPr/>
        </p:nvSpPr>
        <p:spPr>
          <a:xfrm>
            <a:off x="133109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123C74-13F1-5049-9E71-897464DA7789}"/>
              </a:ext>
            </a:extLst>
          </p:cNvPr>
          <p:cNvSpPr/>
          <p:nvPr/>
        </p:nvSpPr>
        <p:spPr>
          <a:xfrm>
            <a:off x="2158150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3C0BF2-E613-3245-8472-5705C497E2FE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H="1">
            <a:off x="1147718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91649-4A4C-814F-B787-5F15911603E8}"/>
              </a:ext>
            </a:extLst>
          </p:cNvPr>
          <p:cNvCxnSpPr/>
          <p:nvPr/>
        </p:nvCxnSpPr>
        <p:spPr>
          <a:xfrm flipH="1">
            <a:off x="3172756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5EC59E-9545-2A4B-B612-3B1E4F46CC5B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133108" y="3183690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290000-352D-E645-A8C6-BB537172D258}"/>
              </a:ext>
            </a:extLst>
          </p:cNvPr>
          <p:cNvCxnSpPr>
            <a:cxnSpLocks/>
          </p:cNvCxnSpPr>
          <p:nvPr/>
        </p:nvCxnSpPr>
        <p:spPr>
          <a:xfrm>
            <a:off x="133108" y="5225433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E8C375E-9B74-684A-9E6E-44F701DB259E}"/>
              </a:ext>
            </a:extLst>
          </p:cNvPr>
          <p:cNvSpPr/>
          <p:nvPr/>
        </p:nvSpPr>
        <p:spPr>
          <a:xfrm>
            <a:off x="75050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3A52E1B-3F31-CD4D-9C5F-1BF1182F11C7}"/>
              </a:ext>
            </a:extLst>
          </p:cNvPr>
          <p:cNvSpPr/>
          <p:nvPr/>
        </p:nvSpPr>
        <p:spPr>
          <a:xfrm>
            <a:off x="2071065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D658A99-2124-6B4D-B28D-D569FE3B5010}"/>
              </a:ext>
            </a:extLst>
          </p:cNvPr>
          <p:cNvSpPr/>
          <p:nvPr/>
        </p:nvSpPr>
        <p:spPr>
          <a:xfrm>
            <a:off x="4083678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C0777CC-E766-4C40-B25E-3577C8BB214D}"/>
              </a:ext>
            </a:extLst>
          </p:cNvPr>
          <p:cNvSpPr/>
          <p:nvPr/>
        </p:nvSpPr>
        <p:spPr>
          <a:xfrm>
            <a:off x="4083678" y="413199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5F2C7B0-3C3D-904F-9EC3-FFACDEF7D864}"/>
              </a:ext>
            </a:extLst>
          </p:cNvPr>
          <p:cNvSpPr/>
          <p:nvPr/>
        </p:nvSpPr>
        <p:spPr>
          <a:xfrm>
            <a:off x="4083678" y="615921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5550949-4C66-674E-B987-02C6791A4C61}"/>
              </a:ext>
            </a:extLst>
          </p:cNvPr>
          <p:cNvSpPr/>
          <p:nvPr/>
        </p:nvSpPr>
        <p:spPr>
          <a:xfrm>
            <a:off x="2073453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BCFE3-04CF-8847-98CE-F3D82C4CE984}"/>
              </a:ext>
            </a:extLst>
          </p:cNvPr>
          <p:cNvSpPr/>
          <p:nvPr/>
        </p:nvSpPr>
        <p:spPr>
          <a:xfrm>
            <a:off x="2073453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83A8D1-E7C8-7148-A11E-C90AA6999082}"/>
              </a:ext>
            </a:extLst>
          </p:cNvPr>
          <p:cNvSpPr/>
          <p:nvPr/>
        </p:nvSpPr>
        <p:spPr>
          <a:xfrm>
            <a:off x="70479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EE55CEB-AEB0-CC4B-BFB0-6E6CFFCEEDA9}"/>
              </a:ext>
            </a:extLst>
          </p:cNvPr>
          <p:cNvSpPr/>
          <p:nvPr/>
        </p:nvSpPr>
        <p:spPr>
          <a:xfrm>
            <a:off x="70479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B68A45-ED82-334B-88FB-EB83011B53AD}"/>
              </a:ext>
            </a:extLst>
          </p:cNvPr>
          <p:cNvCxnSpPr>
            <a:cxnSpLocks/>
          </p:cNvCxnSpPr>
          <p:nvPr/>
        </p:nvCxnSpPr>
        <p:spPr>
          <a:xfrm>
            <a:off x="2071065" y="2008333"/>
            <a:ext cx="0" cy="213091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BBF255-98E1-244E-99DE-6421739C438B}"/>
              </a:ext>
            </a:extLst>
          </p:cNvPr>
          <p:cNvCxnSpPr>
            <a:cxnSpLocks/>
          </p:cNvCxnSpPr>
          <p:nvPr/>
        </p:nvCxnSpPr>
        <p:spPr>
          <a:xfrm>
            <a:off x="0" y="4112907"/>
            <a:ext cx="207106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70E7C78-ACFE-1043-8B26-14F68009C728}"/>
              </a:ext>
            </a:extLst>
          </p:cNvPr>
          <p:cNvSpPr txBox="1"/>
          <p:nvPr/>
        </p:nvSpPr>
        <p:spPr>
          <a:xfrm>
            <a:off x="168451" y="1546668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4D2158-E2B2-2E4A-BB01-EC0E6401B744}"/>
              </a:ext>
            </a:extLst>
          </p:cNvPr>
          <p:cNvSpPr txBox="1"/>
          <p:nvPr/>
        </p:nvSpPr>
        <p:spPr>
          <a:xfrm>
            <a:off x="187885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071DCF-3756-D540-90DB-E84CE712BF99}"/>
              </a:ext>
            </a:extLst>
          </p:cNvPr>
          <p:cNvSpPr txBox="1"/>
          <p:nvPr/>
        </p:nvSpPr>
        <p:spPr>
          <a:xfrm>
            <a:off x="2256968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D020B0-F492-4942-9649-75A9CC67CB0F}"/>
              </a:ext>
            </a:extLst>
          </p:cNvPr>
          <p:cNvSpPr txBox="1"/>
          <p:nvPr/>
        </p:nvSpPr>
        <p:spPr>
          <a:xfrm>
            <a:off x="4287709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188112-5697-E646-8DBC-71929241F72D}"/>
              </a:ext>
            </a:extLst>
          </p:cNvPr>
          <p:cNvSpPr txBox="1"/>
          <p:nvPr/>
        </p:nvSpPr>
        <p:spPr>
          <a:xfrm>
            <a:off x="187885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278256-B4BD-DE45-AFEF-5D3222348677}"/>
              </a:ext>
            </a:extLst>
          </p:cNvPr>
          <p:cNvSpPr txBox="1"/>
          <p:nvPr/>
        </p:nvSpPr>
        <p:spPr>
          <a:xfrm>
            <a:off x="2256968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951691-9C3A-074F-AE23-A91757339AEB}"/>
              </a:ext>
            </a:extLst>
          </p:cNvPr>
          <p:cNvSpPr txBox="1"/>
          <p:nvPr/>
        </p:nvSpPr>
        <p:spPr>
          <a:xfrm>
            <a:off x="4287709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291665-6CE8-0C4B-99F4-3231E2550F25}"/>
              </a:ext>
            </a:extLst>
          </p:cNvPr>
          <p:cNvSpPr txBox="1"/>
          <p:nvPr/>
        </p:nvSpPr>
        <p:spPr>
          <a:xfrm>
            <a:off x="187885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7CD860-45CD-3347-AA18-C720149B1B47}"/>
              </a:ext>
            </a:extLst>
          </p:cNvPr>
          <p:cNvSpPr txBox="1"/>
          <p:nvPr/>
        </p:nvSpPr>
        <p:spPr>
          <a:xfrm>
            <a:off x="2256968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292ECE-F4E6-0241-8EAC-18A7A07A10BB}"/>
              </a:ext>
            </a:extLst>
          </p:cNvPr>
          <p:cNvSpPr txBox="1"/>
          <p:nvPr/>
        </p:nvSpPr>
        <p:spPr>
          <a:xfrm>
            <a:off x="4287709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7ACCE7-7DFB-1845-BF08-96D596AB4F24}"/>
              </a:ext>
            </a:extLst>
          </p:cNvPr>
          <p:cNvSpPr txBox="1"/>
          <p:nvPr/>
        </p:nvSpPr>
        <p:spPr>
          <a:xfrm>
            <a:off x="729644" y="3179124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779800-9411-4643-BCD0-393D44F79D11}"/>
              </a:ext>
            </a:extLst>
          </p:cNvPr>
          <p:cNvSpPr txBox="1"/>
          <p:nvPr/>
        </p:nvSpPr>
        <p:spPr>
          <a:xfrm>
            <a:off x="2696328" y="3157356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AA452A-5ADB-E948-B600-06F3A81DFD96}"/>
              </a:ext>
            </a:extLst>
          </p:cNvPr>
          <p:cNvSpPr txBox="1"/>
          <p:nvPr/>
        </p:nvSpPr>
        <p:spPr>
          <a:xfrm>
            <a:off x="738001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7882C4-C8F3-8F4A-8323-D5287C2B07C2}"/>
              </a:ext>
            </a:extLst>
          </p:cNvPr>
          <p:cNvSpPr txBox="1"/>
          <p:nvPr/>
        </p:nvSpPr>
        <p:spPr>
          <a:xfrm>
            <a:off x="2700597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8655C6-E1FF-1B4F-924B-6522D4F24090}"/>
              </a:ext>
            </a:extLst>
          </p:cNvPr>
          <p:cNvSpPr txBox="1"/>
          <p:nvPr/>
        </p:nvSpPr>
        <p:spPr>
          <a:xfrm>
            <a:off x="1403577" y="345138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0F9071-9649-F643-9A16-E42EE9EC38E2}"/>
              </a:ext>
            </a:extLst>
          </p:cNvPr>
          <p:cNvSpPr txBox="1"/>
          <p:nvPr/>
        </p:nvSpPr>
        <p:spPr>
          <a:xfrm>
            <a:off x="2424559" y="345138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1C5EB5-18D9-6A45-BDC5-7FE3AB18CBBC}"/>
              </a:ext>
            </a:extLst>
          </p:cNvPr>
          <p:cNvSpPr txBox="1"/>
          <p:nvPr/>
        </p:nvSpPr>
        <p:spPr>
          <a:xfrm>
            <a:off x="1392691" y="461615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41B928-7B02-934F-AA38-3E6699B15C71}"/>
              </a:ext>
            </a:extLst>
          </p:cNvPr>
          <p:cNvSpPr txBox="1"/>
          <p:nvPr/>
        </p:nvSpPr>
        <p:spPr>
          <a:xfrm>
            <a:off x="2413673" y="461615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A196E46-279E-5744-8C76-4671A8AAFBA1}"/>
              </a:ext>
            </a:extLst>
          </p:cNvPr>
          <p:cNvSpPr txBox="1"/>
          <p:nvPr/>
        </p:nvSpPr>
        <p:spPr>
          <a:xfrm>
            <a:off x="4572000" y="1229382"/>
            <a:ext cx="4438890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Sierra Toolkit/Standard Ownership rules</a:t>
            </a:r>
            <a:r>
              <a:rPr lang="en-US" sz="1400" dirty="0"/>
              <a:t>: Mesh object (nodes, edges, faces, elements) owned by lower-rank. For 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locally owns E1 and nodes 1, 2, 4, and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P1 locally owns E2, E3, and E4 and nodes 3, 6, 7, 8, and 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and P1 share nodes 2, 4, and 5</a:t>
            </a:r>
          </a:p>
          <a:p>
            <a:endParaRPr lang="en-US" sz="1400" dirty="0"/>
          </a:p>
          <a:p>
            <a:r>
              <a:rPr lang="en-US" sz="1400" u="sng" dirty="0"/>
              <a:t>Desired Control-Volume Finite Element (CVFEM) Operation</a:t>
            </a:r>
            <a:r>
              <a:rPr lang="en-US" sz="14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“nodal volume” assemble for node 5 via iteration of each 1cmx1cm element. Desired nodal volume for node 5 = 1 cm</a:t>
            </a:r>
            <a:r>
              <a:rPr lang="en-US" sz="1400" baseline="30000" dirty="0"/>
              <a:t>2 </a:t>
            </a:r>
            <a:r>
              <a:rPr lang="en-US" sz="1400" u="sng" dirty="0"/>
              <a:t>exactly</a:t>
            </a:r>
            <a:r>
              <a:rPr lang="en-US" sz="1400" dirty="0"/>
              <a:t> the same on both parallel ranks</a:t>
            </a:r>
          </a:p>
          <a:p>
            <a:endParaRPr lang="en-US" sz="1400" dirty="0"/>
          </a:p>
          <a:p>
            <a:r>
              <a:rPr lang="en-US" sz="1400" u="sng" dirty="0"/>
              <a:t>Options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1. Iterate over locally owned elements and locally accumulate nodal volume field followed by a parallel sum and copy owned to shared.</a:t>
            </a:r>
          </a:p>
          <a:p>
            <a:endParaRPr lang="en-US" sz="1400" dirty="0"/>
          </a:p>
          <a:p>
            <a:r>
              <a:rPr lang="en-US" sz="1400" dirty="0"/>
              <a:t>2. Ghost element E2, E3, and E4 to P0 and E1 to P1 (along with coordinates) and iterate locally owned and ghosted elements. Locally accumulate nodal volume field followed by a copy owned to shared.</a:t>
            </a:r>
          </a:p>
          <a:p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321E82-5D28-6B43-941D-0C06857FDFB8}"/>
              </a:ext>
            </a:extLst>
          </p:cNvPr>
          <p:cNvSpPr txBox="1"/>
          <p:nvPr/>
        </p:nvSpPr>
        <p:spPr>
          <a:xfrm>
            <a:off x="1259414" y="418061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4F91CC6-DC2E-9143-9568-FD0AEC42DDA0}"/>
              </a:ext>
            </a:extLst>
          </p:cNvPr>
          <p:cNvSpPr txBox="1"/>
          <p:nvPr/>
        </p:nvSpPr>
        <p:spPr>
          <a:xfrm>
            <a:off x="2565702" y="418061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61B30EF-8C18-444C-A2B4-FC6D222BB525}"/>
              </a:ext>
            </a:extLst>
          </p:cNvPr>
          <p:cNvSpPr txBox="1"/>
          <p:nvPr/>
        </p:nvSpPr>
        <p:spPr>
          <a:xfrm>
            <a:off x="2184700" y="2743698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 1</a:t>
            </a:r>
          </a:p>
        </p:txBody>
      </p:sp>
    </p:spTree>
    <p:extLst>
      <p:ext uri="{BB962C8B-B14F-4D97-AF65-F5344CB8AC3E}">
        <p14:creationId xmlns:p14="http://schemas.microsoft.com/office/powerpoint/2010/main" val="249198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Aura-based; View from P0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43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92970FE-3FC8-BB4B-B141-629466495E56}"/>
              </a:ext>
            </a:extLst>
          </p:cNvPr>
          <p:cNvGrpSpPr/>
          <p:nvPr/>
        </p:nvGrpSpPr>
        <p:grpSpPr>
          <a:xfrm>
            <a:off x="2465641" y="1055834"/>
            <a:ext cx="4736626" cy="5533919"/>
            <a:chOff x="2222222" y="1100353"/>
            <a:chExt cx="4736626" cy="553391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38C51A5-BFAD-B947-8A5C-0FEC8F998512}"/>
                </a:ext>
              </a:extLst>
            </p:cNvPr>
            <p:cNvSpPr/>
            <p:nvPr/>
          </p:nvSpPr>
          <p:spPr>
            <a:xfrm>
              <a:off x="2342909" y="1172924"/>
              <a:ext cx="2029217" cy="20417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79688AA-0493-C043-91CA-64B21D05AF29}"/>
                </a:ext>
              </a:extLst>
            </p:cNvPr>
            <p:cNvSpPr/>
            <p:nvPr/>
          </p:nvSpPr>
          <p:spPr>
            <a:xfrm>
              <a:off x="4585660" y="1172924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538F47F-7C38-354F-B7CA-3A1A81165068}"/>
                </a:ext>
              </a:extLst>
            </p:cNvPr>
            <p:cNvSpPr/>
            <p:nvPr/>
          </p:nvSpPr>
          <p:spPr>
            <a:xfrm>
              <a:off x="2328394" y="3475919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29E2343-134B-C94F-853E-1B705E361E37}"/>
                </a:ext>
              </a:extLst>
            </p:cNvPr>
            <p:cNvCxnSpPr>
              <a:cxnSpLocks/>
              <a:stCxn id="39" idx="0"/>
              <a:endCxn id="39" idx="2"/>
            </p:cNvCxnSpPr>
            <p:nvPr/>
          </p:nvCxnSpPr>
          <p:spPr>
            <a:xfrm>
              <a:off x="3357518" y="1172924"/>
              <a:ext cx="0" cy="2041743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F391337-7495-E042-BD2B-C7F7A6B72D2A}"/>
                </a:ext>
              </a:extLst>
            </p:cNvPr>
            <p:cNvCxnSpPr>
              <a:cxnSpLocks/>
              <a:endCxn id="40" idx="2"/>
            </p:cNvCxnSpPr>
            <p:nvPr/>
          </p:nvCxnSpPr>
          <p:spPr>
            <a:xfrm>
              <a:off x="5600267" y="1172924"/>
              <a:ext cx="2" cy="204174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8DF9E6E-8033-7448-8E05-4EDFB422B9B0}"/>
                </a:ext>
              </a:extLst>
            </p:cNvPr>
            <p:cNvCxnSpPr>
              <a:cxnSpLocks/>
            </p:cNvCxnSpPr>
            <p:nvPr/>
          </p:nvCxnSpPr>
          <p:spPr>
            <a:xfrm>
              <a:off x="2340817" y="2176058"/>
              <a:ext cx="2025043" cy="1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E8AFFF3-8291-1B43-ABFB-6B1958853D16}"/>
                </a:ext>
              </a:extLst>
            </p:cNvPr>
            <p:cNvCxnSpPr>
              <a:cxnSpLocks/>
              <a:endCxn id="42" idx="3"/>
            </p:cNvCxnSpPr>
            <p:nvPr/>
          </p:nvCxnSpPr>
          <p:spPr>
            <a:xfrm>
              <a:off x="2328393" y="4496790"/>
              <a:ext cx="2029218" cy="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96FFB82-903A-F945-81C4-8270002CD962}"/>
                </a:ext>
              </a:extLst>
            </p:cNvPr>
            <p:cNvSpPr/>
            <p:nvPr/>
          </p:nvSpPr>
          <p:spPr>
            <a:xfrm>
              <a:off x="2284849" y="1100353"/>
              <a:ext cx="174172" cy="174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38BC07B-E539-8443-99CD-F246CE369091}"/>
                </a:ext>
              </a:extLst>
            </p:cNvPr>
            <p:cNvSpPr/>
            <p:nvPr/>
          </p:nvSpPr>
          <p:spPr>
            <a:xfrm>
              <a:off x="4498574" y="1100353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AD21F1C-6C96-BA49-A073-F4AE47EC9701}"/>
                </a:ext>
              </a:extLst>
            </p:cNvPr>
            <p:cNvSpPr/>
            <p:nvPr/>
          </p:nvSpPr>
          <p:spPr>
            <a:xfrm>
              <a:off x="6511187" y="1100353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DA22906-0719-3D4B-A33F-3AE7E456D577}"/>
                </a:ext>
              </a:extLst>
            </p:cNvPr>
            <p:cNvSpPr/>
            <p:nvPr/>
          </p:nvSpPr>
          <p:spPr>
            <a:xfrm>
              <a:off x="6511187" y="314209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A5E1EB2-8FF2-504B-AC1B-CA62ADD0B344}"/>
                </a:ext>
              </a:extLst>
            </p:cNvPr>
            <p:cNvSpPr/>
            <p:nvPr/>
          </p:nvSpPr>
          <p:spPr>
            <a:xfrm>
              <a:off x="4500962" y="314935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C930B75-076F-094F-B683-872715CA360F}"/>
                </a:ext>
              </a:extLst>
            </p:cNvPr>
            <p:cNvSpPr/>
            <p:nvPr/>
          </p:nvSpPr>
          <p:spPr>
            <a:xfrm>
              <a:off x="4268738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A402CB9-77FB-8442-B386-3356C5EFF996}"/>
                </a:ext>
              </a:extLst>
            </p:cNvPr>
            <p:cNvSpPr/>
            <p:nvPr/>
          </p:nvSpPr>
          <p:spPr>
            <a:xfrm>
              <a:off x="2222222" y="3410607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A7DC2FA-202B-F342-B443-8D2BCFF4E863}"/>
                </a:ext>
              </a:extLst>
            </p:cNvPr>
            <p:cNvSpPr/>
            <p:nvPr/>
          </p:nvSpPr>
          <p:spPr>
            <a:xfrm>
              <a:off x="2265764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3982970-E125-1F44-853C-A8A7629F3F3C}"/>
                </a:ext>
              </a:extLst>
            </p:cNvPr>
            <p:cNvSpPr txBox="1"/>
            <p:nvPr/>
          </p:nvSpPr>
          <p:spPr>
            <a:xfrm>
              <a:off x="5777838" y="5552732"/>
              <a:ext cx="4988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1552508-782F-4B4A-BBF9-0B9076CD0EBB}"/>
                </a:ext>
              </a:extLst>
            </p:cNvPr>
            <p:cNvSpPr txBox="1"/>
            <p:nvPr/>
          </p:nvSpPr>
          <p:spPr>
            <a:xfrm>
              <a:off x="2397684" y="11874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747F6A8-0990-E14C-A1CF-E4DB1C4B4740}"/>
                </a:ext>
              </a:extLst>
            </p:cNvPr>
            <p:cNvSpPr txBox="1"/>
            <p:nvPr/>
          </p:nvSpPr>
          <p:spPr>
            <a:xfrm>
              <a:off x="4539337" y="11874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0E44547-6CC4-594C-8EE0-B4AA6C9E5528}"/>
                </a:ext>
              </a:extLst>
            </p:cNvPr>
            <p:cNvSpPr txBox="1"/>
            <p:nvPr/>
          </p:nvSpPr>
          <p:spPr>
            <a:xfrm>
              <a:off x="6570078" y="11874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2C65FE4-E742-3145-BACD-4C1DF2FEF9AD}"/>
                </a:ext>
              </a:extLst>
            </p:cNvPr>
            <p:cNvSpPr txBox="1"/>
            <p:nvPr/>
          </p:nvSpPr>
          <p:spPr>
            <a:xfrm>
              <a:off x="2397684" y="32301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6CF1814-7109-3840-BCD7-DB9C7A49CA34}"/>
                </a:ext>
              </a:extLst>
            </p:cNvPr>
            <p:cNvSpPr txBox="1"/>
            <p:nvPr/>
          </p:nvSpPr>
          <p:spPr>
            <a:xfrm>
              <a:off x="4626421" y="32301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C4AB60E-101D-8745-8110-64F461FFC6ED}"/>
                </a:ext>
              </a:extLst>
            </p:cNvPr>
            <p:cNvSpPr txBox="1"/>
            <p:nvPr/>
          </p:nvSpPr>
          <p:spPr>
            <a:xfrm>
              <a:off x="6657162" y="32301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1EF1C57-8FC6-E947-BC31-9666E75D2485}"/>
                </a:ext>
              </a:extLst>
            </p:cNvPr>
            <p:cNvSpPr txBox="1"/>
            <p:nvPr/>
          </p:nvSpPr>
          <p:spPr>
            <a:xfrm>
              <a:off x="2441226" y="54834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4D8A4A4-1C78-0442-A594-370FDFDEA745}"/>
                </a:ext>
              </a:extLst>
            </p:cNvPr>
            <p:cNvSpPr txBox="1"/>
            <p:nvPr/>
          </p:nvSpPr>
          <p:spPr>
            <a:xfrm>
              <a:off x="4539337" y="55124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EA04BA1-509E-1147-A482-BF3961316E13}"/>
                </a:ext>
              </a:extLst>
            </p:cNvPr>
            <p:cNvSpPr txBox="1"/>
            <p:nvPr/>
          </p:nvSpPr>
          <p:spPr>
            <a:xfrm>
              <a:off x="6570078" y="55124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CA753A8-8674-4847-B6FD-A238B6EFF5C9}"/>
                </a:ext>
              </a:extLst>
            </p:cNvPr>
            <p:cNvSpPr txBox="1"/>
            <p:nvPr/>
          </p:nvSpPr>
          <p:spPr>
            <a:xfrm>
              <a:off x="2939443" y="2189229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3702AD-FA5E-AC45-BEF7-4CFED01DF1EC}"/>
                </a:ext>
              </a:extLst>
            </p:cNvPr>
            <p:cNvSpPr txBox="1"/>
            <p:nvPr/>
          </p:nvSpPr>
          <p:spPr>
            <a:xfrm>
              <a:off x="4978697" y="216746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E2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D9ABDCA-B93E-504B-90E3-0E7721CC9985}"/>
                </a:ext>
              </a:extLst>
            </p:cNvPr>
            <p:cNvSpPr txBox="1"/>
            <p:nvPr/>
          </p:nvSpPr>
          <p:spPr>
            <a:xfrm>
              <a:off x="2991342" y="4187429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E3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0F3FEF5-7F5F-D44F-836D-1EAD6715F58F}"/>
                </a:ext>
              </a:extLst>
            </p:cNvPr>
            <p:cNvSpPr txBox="1"/>
            <p:nvPr/>
          </p:nvSpPr>
          <p:spPr>
            <a:xfrm>
              <a:off x="4953938" y="4187429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E4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9D9641C-BF3B-4346-A974-49CA320CA932}"/>
                </a:ext>
              </a:extLst>
            </p:cNvPr>
            <p:cNvSpPr/>
            <p:nvPr/>
          </p:nvSpPr>
          <p:spPr>
            <a:xfrm>
              <a:off x="4520349" y="3512207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A623590-A535-6047-A707-52A58489DBE5}"/>
                </a:ext>
              </a:extLst>
            </p:cNvPr>
            <p:cNvSpPr/>
            <p:nvPr/>
          </p:nvSpPr>
          <p:spPr>
            <a:xfrm>
              <a:off x="6518447" y="343963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FCD136A-E144-C74A-85AB-B1D4C4DF1C1A}"/>
                </a:ext>
              </a:extLst>
            </p:cNvPr>
            <p:cNvSpPr/>
            <p:nvPr/>
          </p:nvSpPr>
          <p:spPr>
            <a:xfrm>
              <a:off x="6445877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496D043-D03D-C445-9042-4D33AA069DA0}"/>
                </a:ext>
              </a:extLst>
            </p:cNvPr>
            <p:cNvSpPr/>
            <p:nvPr/>
          </p:nvSpPr>
          <p:spPr>
            <a:xfrm>
              <a:off x="4508222" y="344689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151B5AC-707B-0B40-869E-3B7BFCBBDD99}"/>
                </a:ext>
              </a:extLst>
            </p:cNvPr>
            <p:cNvSpPr/>
            <p:nvPr/>
          </p:nvSpPr>
          <p:spPr>
            <a:xfrm>
              <a:off x="4435652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7E2E564-D875-AF4B-A1FF-98B53E4FD5D1}"/>
                </a:ext>
              </a:extLst>
            </p:cNvPr>
            <p:cNvCxnSpPr>
              <a:cxnSpLocks/>
            </p:cNvCxnSpPr>
            <p:nvPr/>
          </p:nvCxnSpPr>
          <p:spPr>
            <a:xfrm>
              <a:off x="4542153" y="4515392"/>
              <a:ext cx="2029218" cy="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E68973A-9A4B-7A44-9EDB-464702101EAC}"/>
                </a:ext>
              </a:extLst>
            </p:cNvPr>
            <p:cNvCxnSpPr>
              <a:cxnSpLocks/>
            </p:cNvCxnSpPr>
            <p:nvPr/>
          </p:nvCxnSpPr>
          <p:spPr>
            <a:xfrm>
              <a:off x="4600209" y="2167460"/>
              <a:ext cx="2029218" cy="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D4F7AFA-6B0A-C345-B18B-A54C17D38A8C}"/>
                </a:ext>
              </a:extLst>
            </p:cNvPr>
            <p:cNvCxnSpPr>
              <a:cxnSpLocks/>
            </p:cNvCxnSpPr>
            <p:nvPr/>
          </p:nvCxnSpPr>
          <p:spPr>
            <a:xfrm>
              <a:off x="5563983" y="3510877"/>
              <a:ext cx="2" cy="204174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7251C3E-5BDA-DA44-9C96-B63ED1A80A85}"/>
                </a:ext>
              </a:extLst>
            </p:cNvPr>
            <p:cNvCxnSpPr>
              <a:cxnSpLocks/>
            </p:cNvCxnSpPr>
            <p:nvPr/>
          </p:nvCxnSpPr>
          <p:spPr>
            <a:xfrm>
              <a:off x="3394095" y="3490730"/>
              <a:ext cx="2" cy="204174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6199353-7840-7B44-8BE5-AE022208CDD2}"/>
                </a:ext>
              </a:extLst>
            </p:cNvPr>
            <p:cNvSpPr/>
            <p:nvPr/>
          </p:nvSpPr>
          <p:spPr>
            <a:xfrm>
              <a:off x="4280864" y="1100353"/>
              <a:ext cx="174172" cy="174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6132081-1BCA-6144-A77C-CCA76D2D7612}"/>
                </a:ext>
              </a:extLst>
            </p:cNvPr>
            <p:cNvSpPr/>
            <p:nvPr/>
          </p:nvSpPr>
          <p:spPr>
            <a:xfrm>
              <a:off x="4283252" y="3149355"/>
              <a:ext cx="174172" cy="174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BB0C802-1310-8B4F-80F6-FED360D85BF8}"/>
                </a:ext>
              </a:extLst>
            </p:cNvPr>
            <p:cNvSpPr/>
            <p:nvPr/>
          </p:nvSpPr>
          <p:spPr>
            <a:xfrm rot="16423075">
              <a:off x="2270131" y="3141603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958BAED-F7D1-EA41-BD25-510A53BC88F2}"/>
                </a:ext>
              </a:extLst>
            </p:cNvPr>
            <p:cNvSpPr txBox="1"/>
            <p:nvPr/>
          </p:nvSpPr>
          <p:spPr>
            <a:xfrm>
              <a:off x="3572886" y="6234162"/>
              <a:ext cx="1706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Ghost P1 </a:t>
              </a:r>
              <a:r>
                <a:rPr lang="en-US" sz="2000" dirty="0"/>
                <a:t>-&gt; </a:t>
              </a:r>
              <a:r>
                <a:rPr lang="en-US" sz="2000" dirty="0">
                  <a:solidFill>
                    <a:schemeClr val="accent1"/>
                  </a:solidFill>
                </a:rPr>
                <a:t>P0</a:t>
              </a: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E2A9A8C-1D61-B544-A155-A4CD1DC2DAA6}"/>
                </a:ext>
              </a:extLst>
            </p:cNvPr>
            <p:cNvSpPr/>
            <p:nvPr/>
          </p:nvSpPr>
          <p:spPr>
            <a:xfrm>
              <a:off x="4268737" y="3439641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379981B5-3D3B-8042-8743-6A527977964E}"/>
              </a:ext>
            </a:extLst>
          </p:cNvPr>
          <p:cNvSpPr txBox="1"/>
          <p:nvPr/>
        </p:nvSpPr>
        <p:spPr>
          <a:xfrm>
            <a:off x="1968774" y="1054134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P0</a:t>
            </a:r>
          </a:p>
        </p:txBody>
      </p:sp>
    </p:spTree>
    <p:extLst>
      <p:ext uri="{BB962C8B-B14F-4D97-AF65-F5344CB8AC3E}">
        <p14:creationId xmlns:p14="http://schemas.microsoft.com/office/powerpoint/2010/main" val="252099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Aura-based; View from P1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44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64BA29-29B9-AB4B-9904-4CEAFC2C4711}"/>
              </a:ext>
            </a:extLst>
          </p:cNvPr>
          <p:cNvGrpSpPr/>
          <p:nvPr/>
        </p:nvGrpSpPr>
        <p:grpSpPr>
          <a:xfrm>
            <a:off x="1968774" y="1050300"/>
            <a:ext cx="5206453" cy="5497631"/>
            <a:chOff x="5649484" y="1092405"/>
            <a:chExt cx="5206453" cy="5497631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4448E2D-EDC2-BB43-B105-5772A81F17FF}"/>
                </a:ext>
              </a:extLst>
            </p:cNvPr>
            <p:cNvSpPr/>
            <p:nvPr/>
          </p:nvSpPr>
          <p:spPr>
            <a:xfrm>
              <a:off x="6269026" y="1164976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0A3E85E-8717-6D40-BA85-A9F9F92F36FD}"/>
                </a:ext>
              </a:extLst>
            </p:cNvPr>
            <p:cNvSpPr/>
            <p:nvPr/>
          </p:nvSpPr>
          <p:spPr>
            <a:xfrm>
              <a:off x="8497263" y="1164976"/>
              <a:ext cx="2029217" cy="2041743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52901E3-804C-E247-BA4E-A5EFD54EAF30}"/>
                </a:ext>
              </a:extLst>
            </p:cNvPr>
            <p:cNvSpPr/>
            <p:nvPr/>
          </p:nvSpPr>
          <p:spPr>
            <a:xfrm>
              <a:off x="6254511" y="3467971"/>
              <a:ext cx="2029217" cy="2041743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E6849E0-662C-4F48-95DC-A9E0C2697631}"/>
                </a:ext>
              </a:extLst>
            </p:cNvPr>
            <p:cNvCxnSpPr>
              <a:cxnSpLocks/>
              <a:stCxn id="83" idx="0"/>
              <a:endCxn id="83" idx="2"/>
            </p:cNvCxnSpPr>
            <p:nvPr/>
          </p:nvCxnSpPr>
          <p:spPr>
            <a:xfrm>
              <a:off x="7283635" y="1164976"/>
              <a:ext cx="0" cy="2041743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86CA1AE-B371-8C42-B195-1A5FA3F7A227}"/>
                </a:ext>
              </a:extLst>
            </p:cNvPr>
            <p:cNvCxnSpPr>
              <a:cxnSpLocks/>
              <a:endCxn id="84" idx="2"/>
            </p:cNvCxnSpPr>
            <p:nvPr/>
          </p:nvCxnSpPr>
          <p:spPr>
            <a:xfrm>
              <a:off x="9511870" y="1164976"/>
              <a:ext cx="2" cy="2041743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74169FF-8852-B546-B677-FF740053DCEB}"/>
                </a:ext>
              </a:extLst>
            </p:cNvPr>
            <p:cNvCxnSpPr>
              <a:cxnSpLocks/>
            </p:cNvCxnSpPr>
            <p:nvPr/>
          </p:nvCxnSpPr>
          <p:spPr>
            <a:xfrm>
              <a:off x="6266934" y="2168110"/>
              <a:ext cx="2025043" cy="1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C92E690-DF62-414A-A77A-020A0E9CE29D}"/>
                </a:ext>
              </a:extLst>
            </p:cNvPr>
            <p:cNvCxnSpPr>
              <a:cxnSpLocks/>
              <a:endCxn id="85" idx="3"/>
            </p:cNvCxnSpPr>
            <p:nvPr/>
          </p:nvCxnSpPr>
          <p:spPr>
            <a:xfrm>
              <a:off x="6254510" y="4488842"/>
              <a:ext cx="2029218" cy="1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F3B170B-40F4-1549-AA8C-6018D628E0DA}"/>
                </a:ext>
              </a:extLst>
            </p:cNvPr>
            <p:cNvSpPr/>
            <p:nvPr/>
          </p:nvSpPr>
          <p:spPr>
            <a:xfrm>
              <a:off x="6210966" y="1092405"/>
              <a:ext cx="174172" cy="17417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7394453-87CB-524C-B172-548B73411216}"/>
                </a:ext>
              </a:extLst>
            </p:cNvPr>
            <p:cNvSpPr/>
            <p:nvPr/>
          </p:nvSpPr>
          <p:spPr>
            <a:xfrm>
              <a:off x="8410177" y="1092405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34876B17-EEE1-1045-8BB5-226D48FF6BAF}"/>
                </a:ext>
              </a:extLst>
            </p:cNvPr>
            <p:cNvSpPr/>
            <p:nvPr/>
          </p:nvSpPr>
          <p:spPr>
            <a:xfrm>
              <a:off x="10422790" y="1092405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EC895F4-F6DE-1E4A-9723-A47A23655AF8}"/>
                </a:ext>
              </a:extLst>
            </p:cNvPr>
            <p:cNvSpPr/>
            <p:nvPr/>
          </p:nvSpPr>
          <p:spPr>
            <a:xfrm>
              <a:off x="10422790" y="313414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7377A408-6F7B-8140-828E-F776AF49174D}"/>
                </a:ext>
              </a:extLst>
            </p:cNvPr>
            <p:cNvSpPr/>
            <p:nvPr/>
          </p:nvSpPr>
          <p:spPr>
            <a:xfrm>
              <a:off x="8412565" y="314140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67F3224-FABF-7147-943C-F7A6BD0872EA}"/>
                </a:ext>
              </a:extLst>
            </p:cNvPr>
            <p:cNvSpPr/>
            <p:nvPr/>
          </p:nvSpPr>
          <p:spPr>
            <a:xfrm>
              <a:off x="8194855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5677BBA-D826-8441-87B9-4A32E05510E0}"/>
                </a:ext>
              </a:extLst>
            </p:cNvPr>
            <p:cNvSpPr/>
            <p:nvPr/>
          </p:nvSpPr>
          <p:spPr>
            <a:xfrm>
              <a:off x="6148339" y="3402659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D096C4F-DC86-5940-8A62-0B0B68CEC43C}"/>
                </a:ext>
              </a:extLst>
            </p:cNvPr>
            <p:cNvSpPr/>
            <p:nvPr/>
          </p:nvSpPr>
          <p:spPr>
            <a:xfrm>
              <a:off x="6191881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5CDD4E5-7714-9F40-8D44-9B9C3FC53707}"/>
                </a:ext>
              </a:extLst>
            </p:cNvPr>
            <p:cNvSpPr txBox="1"/>
            <p:nvPr/>
          </p:nvSpPr>
          <p:spPr>
            <a:xfrm>
              <a:off x="5649484" y="1096239"/>
              <a:ext cx="4988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P0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98CF3DA-F1F9-6545-843B-BDF104DE8C23}"/>
                </a:ext>
              </a:extLst>
            </p:cNvPr>
            <p:cNvSpPr txBox="1"/>
            <p:nvPr/>
          </p:nvSpPr>
          <p:spPr>
            <a:xfrm>
              <a:off x="9703955" y="5544784"/>
              <a:ext cx="4988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B6F48C1-13D4-914D-BB34-7BD58420F444}"/>
                </a:ext>
              </a:extLst>
            </p:cNvPr>
            <p:cNvSpPr txBox="1"/>
            <p:nvPr/>
          </p:nvSpPr>
          <p:spPr>
            <a:xfrm>
              <a:off x="6323801" y="117949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8C9C04D-C643-2E40-A3F8-1E7DEB463943}"/>
                </a:ext>
              </a:extLst>
            </p:cNvPr>
            <p:cNvSpPr txBox="1"/>
            <p:nvPr/>
          </p:nvSpPr>
          <p:spPr>
            <a:xfrm>
              <a:off x="8450940" y="117949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91BEB36-490F-CA48-B45E-0B067BE49799}"/>
                </a:ext>
              </a:extLst>
            </p:cNvPr>
            <p:cNvSpPr txBox="1"/>
            <p:nvPr/>
          </p:nvSpPr>
          <p:spPr>
            <a:xfrm>
              <a:off x="10481681" y="117949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98371B2-302C-5147-8D6B-E74D2E543577}"/>
                </a:ext>
              </a:extLst>
            </p:cNvPr>
            <p:cNvSpPr txBox="1"/>
            <p:nvPr/>
          </p:nvSpPr>
          <p:spPr>
            <a:xfrm>
              <a:off x="6323801" y="31858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2875067-8FF6-1C47-AC35-4E66A2BE699F}"/>
                </a:ext>
              </a:extLst>
            </p:cNvPr>
            <p:cNvSpPr txBox="1"/>
            <p:nvPr/>
          </p:nvSpPr>
          <p:spPr>
            <a:xfrm>
              <a:off x="8523510" y="31858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3A7A6792-27D5-EB4D-B7F5-AA49B6B0411C}"/>
                </a:ext>
              </a:extLst>
            </p:cNvPr>
            <p:cNvSpPr txBox="1"/>
            <p:nvPr/>
          </p:nvSpPr>
          <p:spPr>
            <a:xfrm>
              <a:off x="10554251" y="31858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3960AB3-1FDB-9E44-83A8-C4FFAC38514F}"/>
                </a:ext>
              </a:extLst>
            </p:cNvPr>
            <p:cNvSpPr txBox="1"/>
            <p:nvPr/>
          </p:nvSpPr>
          <p:spPr>
            <a:xfrm>
              <a:off x="6367343" y="54755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848C39D-EBEC-6642-8B4D-EFE8FE764D22}"/>
                </a:ext>
              </a:extLst>
            </p:cNvPr>
            <p:cNvSpPr txBox="1"/>
            <p:nvPr/>
          </p:nvSpPr>
          <p:spPr>
            <a:xfrm>
              <a:off x="8465454" y="55045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4542790-4D88-6644-A00A-620C1D5B9B42}"/>
                </a:ext>
              </a:extLst>
            </p:cNvPr>
            <p:cNvSpPr txBox="1"/>
            <p:nvPr/>
          </p:nvSpPr>
          <p:spPr>
            <a:xfrm>
              <a:off x="10496195" y="55045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2550DD5-9AA6-DC4C-8C8D-D290C87238E2}"/>
                </a:ext>
              </a:extLst>
            </p:cNvPr>
            <p:cNvSpPr txBox="1"/>
            <p:nvPr/>
          </p:nvSpPr>
          <p:spPr>
            <a:xfrm>
              <a:off x="6865560" y="218128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E1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F62CCB3-E30A-F548-BA4B-7B9A0A3AEB45}"/>
                </a:ext>
              </a:extLst>
            </p:cNvPr>
            <p:cNvSpPr txBox="1"/>
            <p:nvPr/>
          </p:nvSpPr>
          <p:spPr>
            <a:xfrm>
              <a:off x="8890300" y="2159513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E2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91A1523-86C5-964B-A022-41B352E9CA09}"/>
                </a:ext>
              </a:extLst>
            </p:cNvPr>
            <p:cNvSpPr txBox="1"/>
            <p:nvPr/>
          </p:nvSpPr>
          <p:spPr>
            <a:xfrm>
              <a:off x="6917459" y="417948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E3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027A14F-FA83-F54F-8206-399D0F7C3BB2}"/>
                </a:ext>
              </a:extLst>
            </p:cNvPr>
            <p:cNvSpPr txBox="1"/>
            <p:nvPr/>
          </p:nvSpPr>
          <p:spPr>
            <a:xfrm>
              <a:off x="8880055" y="417948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E4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721416E-8A02-7D48-B2FD-C2F56B4DDA80}"/>
                </a:ext>
              </a:extLst>
            </p:cNvPr>
            <p:cNvSpPr/>
            <p:nvPr/>
          </p:nvSpPr>
          <p:spPr>
            <a:xfrm>
              <a:off x="8446466" y="3504259"/>
              <a:ext cx="2029217" cy="2041743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8A5BCC2-D6CC-1E49-B605-F1E3F074692B}"/>
                </a:ext>
              </a:extLst>
            </p:cNvPr>
            <p:cNvSpPr/>
            <p:nvPr/>
          </p:nvSpPr>
          <p:spPr>
            <a:xfrm>
              <a:off x="10371994" y="343168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4F4C97F-6C35-044C-868C-1CE5AADDA5BD}"/>
                </a:ext>
              </a:extLst>
            </p:cNvPr>
            <p:cNvSpPr/>
            <p:nvPr/>
          </p:nvSpPr>
          <p:spPr>
            <a:xfrm>
              <a:off x="10371994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89B859C-FDAE-2A4E-BC63-9C4460168C5C}"/>
                </a:ext>
              </a:extLst>
            </p:cNvPr>
            <p:cNvSpPr/>
            <p:nvPr/>
          </p:nvSpPr>
          <p:spPr>
            <a:xfrm>
              <a:off x="8361769" y="343894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8E7638FD-BF4F-7B46-9B50-1C9E695887F9}"/>
                </a:ext>
              </a:extLst>
            </p:cNvPr>
            <p:cNvSpPr/>
            <p:nvPr/>
          </p:nvSpPr>
          <p:spPr>
            <a:xfrm>
              <a:off x="8361769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E8EFFBA-1A1F-3543-8CE9-0C6408C6E08E}"/>
                </a:ext>
              </a:extLst>
            </p:cNvPr>
            <p:cNvCxnSpPr>
              <a:cxnSpLocks/>
            </p:cNvCxnSpPr>
            <p:nvPr/>
          </p:nvCxnSpPr>
          <p:spPr>
            <a:xfrm>
              <a:off x="8468270" y="4507444"/>
              <a:ext cx="2029218" cy="1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C77D398D-CE8D-6743-AE9F-5268FBF94E94}"/>
                </a:ext>
              </a:extLst>
            </p:cNvPr>
            <p:cNvCxnSpPr>
              <a:cxnSpLocks/>
            </p:cNvCxnSpPr>
            <p:nvPr/>
          </p:nvCxnSpPr>
          <p:spPr>
            <a:xfrm>
              <a:off x="8511812" y="2159512"/>
              <a:ext cx="2029218" cy="1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ACEE7D8A-484A-734B-BC67-89D9CA33F90F}"/>
                </a:ext>
              </a:extLst>
            </p:cNvPr>
            <p:cNvCxnSpPr>
              <a:cxnSpLocks/>
            </p:cNvCxnSpPr>
            <p:nvPr/>
          </p:nvCxnSpPr>
          <p:spPr>
            <a:xfrm>
              <a:off x="9490100" y="3502929"/>
              <a:ext cx="2" cy="2041743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9C4F7E75-8F77-EE49-94AA-1E5E049277EA}"/>
                </a:ext>
              </a:extLst>
            </p:cNvPr>
            <p:cNvCxnSpPr>
              <a:cxnSpLocks/>
            </p:cNvCxnSpPr>
            <p:nvPr/>
          </p:nvCxnSpPr>
          <p:spPr>
            <a:xfrm>
              <a:off x="7320212" y="3482782"/>
              <a:ext cx="2" cy="2041743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8239A38-812E-0344-B679-D089DEE45D0D}"/>
                </a:ext>
              </a:extLst>
            </p:cNvPr>
            <p:cNvSpPr/>
            <p:nvPr/>
          </p:nvSpPr>
          <p:spPr>
            <a:xfrm>
              <a:off x="8206981" y="1092405"/>
              <a:ext cx="174172" cy="17417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B2287F04-780F-774B-B39E-16965E0D2325}"/>
                </a:ext>
              </a:extLst>
            </p:cNvPr>
            <p:cNvSpPr/>
            <p:nvPr/>
          </p:nvSpPr>
          <p:spPr>
            <a:xfrm>
              <a:off x="8209369" y="3141407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119A770-2E26-5B45-9B20-ABEFB16EBF25}"/>
                </a:ext>
              </a:extLst>
            </p:cNvPr>
            <p:cNvSpPr/>
            <p:nvPr/>
          </p:nvSpPr>
          <p:spPr>
            <a:xfrm rot="16423075">
              <a:off x="6196248" y="313365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A0C2F9E-3391-1842-99D5-9450271CE157}"/>
                </a:ext>
              </a:extLst>
            </p:cNvPr>
            <p:cNvSpPr txBox="1"/>
            <p:nvPr/>
          </p:nvSpPr>
          <p:spPr>
            <a:xfrm>
              <a:off x="7508651" y="6189926"/>
              <a:ext cx="1706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Ghost P0 </a:t>
              </a:r>
              <a:r>
                <a:rPr lang="en-US" sz="2000" dirty="0"/>
                <a:t>-&gt; </a:t>
              </a:r>
              <a:r>
                <a:rPr lang="en-US" sz="2000" dirty="0">
                  <a:solidFill>
                    <a:schemeClr val="accent1"/>
                  </a:solidFill>
                </a:rPr>
                <a:t>P1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29AD399-5FCA-9240-AA32-20FA8362A3F3}"/>
                </a:ext>
              </a:extLst>
            </p:cNvPr>
            <p:cNvSpPr/>
            <p:nvPr/>
          </p:nvSpPr>
          <p:spPr>
            <a:xfrm>
              <a:off x="8173078" y="3424433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02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5069535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Two-state methods, e.g., cell-centered and EBVC are attractive due to simplicity, however, suffer from non-orthogonality issues in the diffusion operator</a:t>
            </a:r>
          </a:p>
          <a:p>
            <a:pPr>
              <a:buFont typeface="Wingdings" charset="2"/>
              <a:buChar char="§"/>
            </a:pPr>
            <a:r>
              <a:rPr lang="en-US" dirty="0"/>
              <a:t> Generally, CC or EBVC is 2x faster on a given mesh size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Less accurate/stable on generalized unstructured mesh topologies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Better diffusion operator on high-aspect ratio meshes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Simple, single topology </a:t>
            </a:r>
            <a:r>
              <a:rPr lang="en-US"/>
              <a:t>(virtual-, or full-edge)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FEM provides a machinery to provide accurate </a:t>
            </a:r>
            <a:r>
              <a:rPr lang="en-US" dirty="0" err="1"/>
              <a:t>discretizations</a:t>
            </a:r>
            <a:r>
              <a:rPr lang="en-US" dirty="0"/>
              <a:t> on non-ideal meshes, however, the same diffusion operator suffers on high-aspect ratio meshes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CVFEM is a hybrid method that contains the likeable attributes of both FV and FEM (same high-aspect ratio diffusion operator finding)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Staggered arrangement is well suited for a class of fluid mechanics applications where low-order or simple geometries are found</a:t>
            </a:r>
          </a:p>
          <a:p>
            <a:pPr>
              <a:buFont typeface="Wingdings" charset="2"/>
              <a:buChar char="§"/>
            </a:pPr>
            <a:r>
              <a:rPr lang="en-US" dirty="0"/>
              <a:t> Examples for time/source/advection and diffusion provided for EBVC, CVFEM, and FEM</a:t>
            </a:r>
          </a:p>
          <a:p>
            <a:pPr>
              <a:buFont typeface="Wingdings" charset="2"/>
              <a:buChar char="§"/>
            </a:pPr>
            <a:r>
              <a:rPr lang="en-US" dirty="0"/>
              <a:t> Recall that </a:t>
            </a:r>
            <a:r>
              <a:rPr lang="en-US" dirty="0" err="1"/>
              <a:t>Nalu</a:t>
            </a:r>
            <a:r>
              <a:rPr lang="en-US" dirty="0"/>
              <a:t> iterates over locally-owned mesh objects as apposed to </a:t>
            </a:r>
            <a:r>
              <a:rPr lang="en-US" dirty="0" err="1"/>
              <a:t>local+ghosted</a:t>
            </a:r>
            <a:endParaRPr lang="en-US" dirty="0"/>
          </a:p>
          <a:p>
            <a:pPr lvl="1">
              <a:buFont typeface="Wingdings" charset="2"/>
              <a:buChar char="§"/>
            </a:pPr>
            <a:r>
              <a:rPr lang="en-US" dirty="0"/>
              <a:t>This is a choice; however, the STK infrastructure allows for both approaches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Test yourself on a dual nodal volume assembly?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26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Common low-Mach Discretization Approaches: EBVC</a:t>
            </a:r>
          </a:p>
        </p:txBody>
      </p:sp>
    </p:spTree>
    <p:extLst>
      <p:ext uri="{BB962C8B-B14F-4D97-AF65-F5344CB8AC3E}">
        <p14:creationId xmlns:p14="http://schemas.microsoft.com/office/powerpoint/2010/main" val="226646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Discretization Options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528013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Let’s revisit out curved, heart domain</a:t>
            </a: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Symbol" pitchFamily="2" charset="2"/>
              </a:rPr>
              <a:t> </a:t>
            </a:r>
            <a:r>
              <a:rPr lang="en-US" dirty="0">
                <a:latin typeface="+mj-lt"/>
              </a:rPr>
              <a:t>DOFs at cell-centered: Stencil is based on a </a:t>
            </a:r>
            <a:r>
              <a:rPr lang="en-US" dirty="0" err="1">
                <a:latin typeface="+mj-lt"/>
              </a:rPr>
              <a:t>element:face:element</a:t>
            </a:r>
            <a:r>
              <a:rPr lang="en-US" dirty="0">
                <a:latin typeface="+mj-lt"/>
              </a:rPr>
              <a:t>; Tet4 </a:t>
            </a:r>
            <a:r>
              <a:rPr lang="en-US" dirty="0" err="1">
                <a:latin typeface="+mj-lt"/>
              </a:rPr>
              <a:t>elem</a:t>
            </a:r>
            <a:r>
              <a:rPr lang="en-US" dirty="0">
                <a:latin typeface="+mj-lt"/>
              </a:rPr>
              <a:t> ~6xNumNodes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DOFs at vertices of elements, or “nodes”, </a:t>
            </a:r>
            <a:r>
              <a:rPr lang="en-US" dirty="0" err="1">
                <a:latin typeface="+mj-lt"/>
              </a:rPr>
              <a:t>element:node</a:t>
            </a:r>
            <a:r>
              <a:rPr lang="en-US" dirty="0">
                <a:latin typeface="+mj-lt"/>
              </a:rPr>
              <a:t> (CVFEM, FEM), </a:t>
            </a:r>
            <a:r>
              <a:rPr lang="en-US" dirty="0" err="1">
                <a:latin typeface="+mj-lt"/>
              </a:rPr>
              <a:t>edge:node</a:t>
            </a:r>
            <a:r>
              <a:rPr lang="en-US" dirty="0">
                <a:latin typeface="+mj-lt"/>
              </a:rPr>
              <a:t> (EBVC)</a:t>
            </a:r>
            <a:endParaRPr lang="en-US" dirty="0">
              <a:latin typeface="Symbol" pitchFamily="2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278007-C956-D548-945E-626C426A3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66" y="1918278"/>
            <a:ext cx="79121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1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307443"/>
          </a:xfrm>
        </p:spPr>
        <p:txBody>
          <a:bodyPr>
            <a:normAutofit fontScale="92500" lnSpcReduction="2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Time/</a:t>
            </a:r>
            <a:r>
              <a:rPr lang="en-US" dirty="0" err="1"/>
              <a:t>Src</a:t>
            </a:r>
            <a:r>
              <a:rPr lang="en-US" dirty="0"/>
              <a:t>/Advection/Diffusion equation for scalar </a:t>
            </a:r>
            <a:r>
              <a:rPr lang="en-US" dirty="0">
                <a:latin typeface="Symbol" pitchFamily="2" charset="2"/>
              </a:rPr>
              <a:t>f</a:t>
            </a: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Symbol" pitchFamily="2" charset="2"/>
              </a:rPr>
              <a:t> </a:t>
            </a:r>
            <a:r>
              <a:rPr lang="en-US" dirty="0"/>
              <a:t>Here, w is the weight function, or an arbitrary function that is differentiable - at least once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Any ideas why? What are the properties of the above PDE?</a:t>
            </a:r>
          </a:p>
          <a:p>
            <a:pPr>
              <a:buFont typeface="Arial" charset="0"/>
              <a:buChar char="•"/>
            </a:pPr>
            <a:r>
              <a:rPr lang="en-US" dirty="0"/>
              <a:t> In this example, let density, velocity, and diffusive flux coefficient be prescribed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equation, with a prescribed velocity, can be used to model trace species contaminant transport, smoke, etc.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above equation is termed a weighted-residual statement of the original PDE</a:t>
            </a:r>
          </a:p>
          <a:p>
            <a:pPr>
              <a:buFont typeface="Arial" charset="0"/>
              <a:buChar char="•"/>
            </a:pPr>
            <a:r>
              <a:rPr lang="en-US" dirty="0"/>
              <a:t> Thus far, it is exact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8715AA-D3D2-E943-A639-B442DAD13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170" y="1871946"/>
            <a:ext cx="4356100" cy="1016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2E702BD-0E91-E64B-ABEA-8CD36B252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87" y="3107605"/>
            <a:ext cx="61468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08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Transport; Heaviside Test Function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85671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+mj-lt"/>
              </a:rPr>
              <a:t>Time/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/Advection/Diffusion equation for scalar </a:t>
            </a:r>
            <a:r>
              <a:rPr lang="en-US" dirty="0">
                <a:latin typeface="Symbol" pitchFamily="2" charset="2"/>
              </a:rPr>
              <a:t>f</a:t>
            </a: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Recall, the CVFEM and EBVC test function meets our requirement in that it is differentiable once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This definition also allows us to view such methods as Petrov-</a:t>
            </a:r>
            <a:r>
              <a:rPr lang="en-US" dirty="0" err="1">
                <a:latin typeface="+mj-lt"/>
              </a:rPr>
              <a:t>Galerkin</a:t>
            </a:r>
            <a:r>
              <a:rPr lang="en-US" dirty="0">
                <a:latin typeface="+mj-lt"/>
              </a:rPr>
              <a:t> schemes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2E702BD-0E91-E64B-ABEA-8CD36B252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28" y="1916744"/>
            <a:ext cx="6146800" cy="9525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D2759F3-8C7E-DA4C-BF9A-44191D96D2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00" b="10309"/>
          <a:stretch/>
        </p:blipFill>
        <p:spPr>
          <a:xfrm>
            <a:off x="1428787" y="3541216"/>
            <a:ext cx="5918200" cy="86917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87C8E2C-2B5F-6945-9F22-523027FFB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928" y="4645953"/>
            <a:ext cx="35179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0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[Finite Difference]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4305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C017906-75E2-CD46-A083-35192EBF14B2}"/>
              </a:ext>
            </a:extLst>
          </p:cNvPr>
          <p:cNvGrpSpPr/>
          <p:nvPr/>
        </p:nvGrpSpPr>
        <p:grpSpPr>
          <a:xfrm>
            <a:off x="2534194" y="1387922"/>
            <a:ext cx="4075613" cy="91440"/>
            <a:chOff x="729349" y="1442352"/>
            <a:chExt cx="4075613" cy="914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F573592-C57B-1347-82BB-DBA24E6F1191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67408D-F867-0344-B446-BBB944B8AC07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9BD0FDC-972F-1B47-843E-0DECDE9494D1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4C6662-3E2A-934A-ADDB-A54FAD498F76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2105D0-5DE2-4441-A19A-687081BD46F8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AC11E78-5EB5-0549-A061-863D1AB56803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57E8F0F-7C23-8E45-AF8D-2253565DCF97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1ACD68C-AA43-A14E-898D-08EA61634D17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8DC50CC-4589-7F41-93C9-1767F270C4DA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7ECF6C8-B4A2-DA47-8261-B38E6AF70019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DBDC1AC-B416-D948-8D6D-613B08BBCA04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1EDE759-A11C-0546-B0BE-FC394387BDBC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C3F1EC0-8DE5-4542-A3F0-B50AC5A0E077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A3354ED-A6A1-0E4A-9CAA-4E304F122B0A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A59D615-1D66-7E4D-8E87-7D74A12441FF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87CD9B2-C907-CB41-B5DA-2F9806EC7F4A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A5E98D1-FB64-B24E-9CC2-9DA6A1EB8418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F29B163-BF5B-A745-8173-772DC831479A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D145BD6-6E06-D64F-9E60-565E478F6435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33F2EB-E088-B94F-A280-6BF4875790C0}"/>
              </a:ext>
            </a:extLst>
          </p:cNvPr>
          <p:cNvGrpSpPr/>
          <p:nvPr/>
        </p:nvGrpSpPr>
        <p:grpSpPr>
          <a:xfrm>
            <a:off x="2534194" y="1790693"/>
            <a:ext cx="4075613" cy="91440"/>
            <a:chOff x="794663" y="1845123"/>
            <a:chExt cx="4075613" cy="9144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24A119-ED8A-DB4C-B501-BC51697998E9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625F075-6E23-EE4F-A4BC-FC4D272B8066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CB06376-B4CB-C646-883D-96CEAB3C01A2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49C407-736D-5140-8A13-92BC085EBB29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941B59E-F958-F741-90A6-84183BCDF3F9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948BCD9-A5E1-7540-AB23-8C8915E41D7E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A72A1DD-FFB3-334B-9AFF-5FF668B02AEA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ACACCF8-6B5B-7342-B63E-0960AE1CCE57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FB90196-32FC-C14A-85F9-FA0403866822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8230D6A-AD88-3247-BD60-8B221A10BCF5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D83119-C80E-4C4A-BF8D-217FFD6185C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0A12C47-7F8F-9946-884C-5FC517A86200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19E7AF9-48B6-D542-91B6-68C7E1794FDD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BB9C136-8242-6C43-88A8-450A96BFE32A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39BD285-18E3-414C-8F82-37F6B3E514CC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0354453-ECED-1247-A74F-FE4AC673A269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610655F-2A3B-BA47-8473-F9692289615C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D0E4615-FC4F-C047-A00C-B0D7EA1E57D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4212EED-4B90-B543-A667-62D50925DC3E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5561581-CE70-3746-93C4-BFD02BF97C88}"/>
              </a:ext>
            </a:extLst>
          </p:cNvPr>
          <p:cNvGrpSpPr/>
          <p:nvPr/>
        </p:nvGrpSpPr>
        <p:grpSpPr>
          <a:xfrm>
            <a:off x="2534194" y="2171694"/>
            <a:ext cx="4075613" cy="91440"/>
            <a:chOff x="729349" y="1442352"/>
            <a:chExt cx="4075613" cy="9144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23DF0FE-1A28-A147-9A53-D3B7C2742F14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1C12C4F-3342-9149-AA54-840BF72AE002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ADD335F-28D0-5842-8E42-91DC8944D066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D1B7277-FA50-B243-9E18-B6817190A859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851049D-4334-F04B-B71B-CF8BCBE64024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5E4575E-8801-4C4E-9141-2686D050598D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0BFA667-71B8-E94A-AE2F-41FE0105A351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A61D80B-DF7B-F742-B85D-9C67711A32B3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707B482-5C7C-8445-B1C6-CAC0F5AF441A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7B6AEE4-77C9-9942-B1D2-9B00928F9895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02EA1DF-4DA8-AB4A-BD03-27BE8E7E7B9F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223E8C3-58BF-BA4C-B986-E0E15F04E3CE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94B7D25-2190-554D-9640-93FB62DD465F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E28E891-792A-D748-A855-313EAC272905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407FC25-0314-CA49-9612-D22448D4524A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083EFEA-081C-3F4C-8E97-001DBB55F752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21FC0CE-98D2-0542-9730-9D892C6D55B1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3E522A-60EC-E949-9604-E528C746E031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E8BE464-AAF6-2B41-82AE-C898798339FA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ABCAEBF-314A-6447-901D-D957E1BC65B7}"/>
              </a:ext>
            </a:extLst>
          </p:cNvPr>
          <p:cNvGrpSpPr/>
          <p:nvPr/>
        </p:nvGrpSpPr>
        <p:grpSpPr>
          <a:xfrm>
            <a:off x="2534194" y="2574465"/>
            <a:ext cx="4075613" cy="91440"/>
            <a:chOff x="794663" y="1845123"/>
            <a:chExt cx="4075613" cy="9144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297DE1E-C6B6-6148-8073-E266F1EEB263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9590659-34A2-F345-80B8-4C90538632DB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FB15A1D-A577-8E46-A742-6AD48BA4E9DC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D884FF4-D7D5-674E-AEB5-E4573786A47C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B262FA-C989-0041-B84D-D4A916A4F7AF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ACDBD86-DE1A-EB46-B4B7-570C0DFFDC3D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172F7165-E373-014A-B456-C3A16B579145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DC85EBF-C2D6-784A-A9B7-088B84D35C49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9EF37BC-7CA7-FE47-9BDE-DEC20633982A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53AB66E-7C21-F749-9555-FE991B7A0719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B16BEBF-BC72-A94B-A50A-07E3F017B9E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2CC5F93-0D51-5149-80CB-50734E120E88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F391E7E-E309-B347-8EF5-F6148D408F96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412C305-DB4C-B64F-A21E-DAE56C852963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E91ED7-EDD0-5648-955D-E1E4C3D85E0C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B5D2C23-84DA-2E49-94E1-3CEDDDECD9BD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57AF855-6018-7C48-AA82-E51E0A8DD521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51C75CC-9342-2146-856C-4CE33E59BCCF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91EC94-47E8-9346-A3E0-AD1028C12135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54B83AC-DECE-2E4E-8159-6BC7AF0F5F16}"/>
              </a:ext>
            </a:extLst>
          </p:cNvPr>
          <p:cNvGrpSpPr/>
          <p:nvPr/>
        </p:nvGrpSpPr>
        <p:grpSpPr>
          <a:xfrm>
            <a:off x="2534194" y="2955466"/>
            <a:ext cx="4075613" cy="91440"/>
            <a:chOff x="729349" y="1442352"/>
            <a:chExt cx="4075613" cy="9144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1BB3CE8-029A-C648-B611-8A83A7446E85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D763E37-BA81-3242-9241-187B4C714EA0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B20192D-8964-434D-97BD-26059AF6DFF0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40C6559-2587-0743-9C9D-7102DEB75E2E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F29E8B3-B8F0-3A40-8D4B-18743E372B52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BE75F1E-F29D-0F4D-B7AC-DCD46B9CA3AC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555A615-66C1-C440-841C-8FC84704AE1A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29ECFED-A52B-E84B-B7AD-DD59A37D5434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856AD0A-1708-104F-814E-18710984ACAB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5185480-52B4-E846-98EA-6FD19B7E6673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AD9750B-944D-774F-B9F0-A184AD9131C4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D29C0F5-BF39-9A4B-ABC6-5784BE26C4B2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F88B7A8-30AF-C244-A0A6-2F60D9500C13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1C1E3AB8-998B-9B49-95BB-D27FCE08D063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0467E9D-33B8-4C48-9F6E-3CD4E1C8D8E2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7C0CC841-DB4B-1345-9C34-B9D500EBAB78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1DA6924-2EB7-5F42-B241-43E4B53162A0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FEDD4546-806F-5B4D-8517-32F206D562A3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11BD455-45E1-0F4B-B62E-6435DE4B2A71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924D2FA-F068-A743-B259-E888E37F26FD}"/>
              </a:ext>
            </a:extLst>
          </p:cNvPr>
          <p:cNvGrpSpPr/>
          <p:nvPr/>
        </p:nvGrpSpPr>
        <p:grpSpPr>
          <a:xfrm>
            <a:off x="2534194" y="3358237"/>
            <a:ext cx="4075613" cy="91440"/>
            <a:chOff x="794663" y="1845123"/>
            <a:chExt cx="4075613" cy="91440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3C02EFF-7EDE-FD4A-91F0-36B2A903B590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6FAD122-B9C5-7540-A161-0EFCE82E6E0F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4239A35-5478-774E-9A5E-FAD7907898C3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B76699D-CED2-EB4F-80BF-DC29E58A4E68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7E0C7D1-C925-084A-9073-8C0EAC743B53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C38DF2C-0B44-AB4E-85E7-8FB99A3980B3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5B40B0B-8C04-AF41-BC27-0CF474A65C4B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8FB16B7-6657-3D42-85E5-8DF0ED97EFB1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3CA98AB-1D16-814A-9A4D-CBA61AB3CDF1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A128A1B-F8FA-784B-8109-33040FF9C96A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139AF418-D2A0-F048-B0C1-F12C3EC2B882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68EFED61-AA61-9A48-B423-EB3EDD1AA248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4F42277-2EAE-CF48-AA65-16C69AAC6C0B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04D93D1-7619-A849-AD02-490249B4CD1E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424F8EB-46DC-B34F-9757-8A4D308C6EAE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DD762209-4D38-3446-943D-4716C18E9FDE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211276A-72EF-174B-9622-00B2EF29F710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7927A5C-48EB-6648-A912-7AAFA65D6D8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0892A24-412F-9B4F-B33C-9CBD13D59BF1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D8B293A-DF65-E04E-88CE-B4BDC75C3ABF}"/>
              </a:ext>
            </a:extLst>
          </p:cNvPr>
          <p:cNvGrpSpPr/>
          <p:nvPr/>
        </p:nvGrpSpPr>
        <p:grpSpPr>
          <a:xfrm>
            <a:off x="2534194" y="3739238"/>
            <a:ext cx="4075613" cy="91440"/>
            <a:chOff x="729349" y="1442352"/>
            <a:chExt cx="4075613" cy="91440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275B516D-F7AB-CA44-97DE-BB3ECCB7B01E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492FE6D2-9797-FE49-A096-03C6EDDA1E66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F93DF09-2057-1344-AEE6-D32900F74A4F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E232AB9-FB4E-DF44-93F3-D3BFC5183A16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773FC35-7ADE-9844-9A3D-40584E6E96CB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09BCC0E-347A-3B47-9B2D-BD605105EB88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68976356-A723-304D-8853-1462FE290C9A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909EDC9-AF90-A04F-BA9C-6F738660240E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D753632A-48E7-C348-9F2A-C6EBF7A140EF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3DC6F95-061B-154E-B59E-7580D6178D1D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9D1FB78-786F-1B49-8E5B-8AB472B7B1BA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6897904-70FB-CA44-957A-EE9E8C05FBA0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40397BBE-0C5D-7349-A786-91E343AE56CA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C72CB37-5B9E-F649-90E8-261CBF96AC7D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B715F0A-8406-2C49-8419-9EC95F550C9A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323C1D-014A-CF46-9569-D9345988D142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0F4DA8FA-9D44-D94E-84E0-3BF5B966BC1D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E0EC44CA-2E04-7044-8337-45F49549B648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6F71ADD3-6A3A-0D4D-A992-E2F0EFC77BD3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6AB1996-C74A-A144-AD5D-E40E5E5E5565}"/>
              </a:ext>
            </a:extLst>
          </p:cNvPr>
          <p:cNvGrpSpPr/>
          <p:nvPr/>
        </p:nvGrpSpPr>
        <p:grpSpPr>
          <a:xfrm>
            <a:off x="2534194" y="4142009"/>
            <a:ext cx="4075613" cy="91440"/>
            <a:chOff x="794663" y="1845123"/>
            <a:chExt cx="4075613" cy="91440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B2902C0-EBC7-9240-ADB5-3A777FAF3DB4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907BD7F-9D5E-3945-86A5-12FDDF13C006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3BA4DA3-3253-674D-BB28-FC6DD2419B49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B919B6A-139C-DB46-863C-EE527C1BBC0D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2C3D63FB-CC5C-6841-87B5-FC6D78BC0847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76C795C-1722-3444-B5F0-0C57F8DA4393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16C4EDEF-2248-8A43-8933-1ECC0C6EFFFB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BF0E4860-A8A9-C145-B195-1091168EBC18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BE17317F-64BA-8A40-BBF4-27B8FD89059E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BD16F9A-A023-654C-A43F-24956FB1B06C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7E937DC-AA32-084B-8001-763948877193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C82F7C4-DC3F-2B46-88C6-A25FF6267342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0D594669-33BD-9C49-B225-833078C878EA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C667E40-4355-674F-BCA5-60BFB3334BDE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FCD5E8F3-CD49-D44F-861A-DEA7E5CA8E36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7C79D57-9A20-8742-8814-121A9428F3AE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B1D92DA-BE85-F849-BA02-2260D7EB17DE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640F218-24CE-1A4A-B307-5AFA536338F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6411D3C-161E-5343-BB1A-422C6799593A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8537C96-5CF9-4148-A68C-7981B059CDC3}"/>
              </a:ext>
            </a:extLst>
          </p:cNvPr>
          <p:cNvGrpSpPr/>
          <p:nvPr/>
        </p:nvGrpSpPr>
        <p:grpSpPr>
          <a:xfrm>
            <a:off x="2534194" y="4481217"/>
            <a:ext cx="4075613" cy="91440"/>
            <a:chOff x="794663" y="1845123"/>
            <a:chExt cx="4075613" cy="91440"/>
          </a:xfrm>
        </p:grpSpPr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1701E6EB-5E65-D247-9BAC-B5B51D732B1C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9261301-6E9D-5E43-8BA6-419CC65129DD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6D398C1E-8ED0-7E4C-9E8A-415E525140FB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5AFF70D2-4542-634E-BF16-B3DF3299F808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7EF2C413-9F11-F745-8750-133E40C9A815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ADB72340-1952-244A-8FFF-A2D41D7E1645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2ABEE883-43A6-AC4E-9578-6833017A1A4F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A73F70D1-173E-8048-9185-0DB37B003C61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1219A817-CEEF-DC48-9BDD-21AD0068CA60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E40B7809-6778-0444-BB0D-2C44B18C5284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A9E92D39-8CE9-9F48-8767-EBB0DD44300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ED1808C8-0A7D-F947-866D-9EB8B7F24C77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2E6E9993-CF65-4148-BD2D-ABE1618F781B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2D4305C-4E2D-A84E-A9D8-C5730F54372F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90C7B13-B1FA-0245-A682-82AC8E58B9E5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D46447B-362B-A147-B699-B5158FE1CF8A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84CDC0AF-3926-AB48-8F36-1B4DA8AF5823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83D0527D-4802-414E-9F8A-F2959863FA5A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1D42A0FD-EDC8-FA4F-BA00-8750FD04B3E5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A0C1D0-3DB6-BA44-B6E5-428B535BF237}"/>
              </a:ext>
            </a:extLst>
          </p:cNvPr>
          <p:cNvSpPr txBox="1"/>
          <p:nvPr/>
        </p:nvSpPr>
        <p:spPr>
          <a:xfrm>
            <a:off x="1989905" y="5265266"/>
            <a:ext cx="425696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 impossible: </a:t>
            </a:r>
            <a:r>
              <a:rPr lang="en-US" sz="1400" dirty="0" err="1"/>
              <a:t>Chertock</a:t>
            </a:r>
            <a:r>
              <a:rPr lang="en-US" sz="1400" dirty="0"/>
              <a:t>, et al., “</a:t>
            </a:r>
            <a:r>
              <a:rPr lang="en-US" sz="1400" b="1" dirty="0"/>
              <a:t>A Second-Order Finite-Difference Method for Compressible Fluids in Domains with Moving Boundaries”, </a:t>
            </a:r>
            <a:r>
              <a:rPr lang="en-US" sz="1400" b="1" dirty="0" err="1"/>
              <a:t>Commun</a:t>
            </a:r>
            <a:r>
              <a:rPr lang="en-US" sz="1400" b="1" dirty="0"/>
              <a:t>. </a:t>
            </a:r>
            <a:r>
              <a:rPr lang="en-US" sz="1400" b="1" dirty="0" err="1"/>
              <a:t>Comput</a:t>
            </a:r>
            <a:r>
              <a:rPr lang="en-US" sz="1400" b="1" dirty="0"/>
              <a:t>. Phys., 2018</a:t>
            </a:r>
            <a:endParaRPr lang="en-US" sz="1400" dirty="0"/>
          </a:p>
          <a:p>
            <a:endParaRPr lang="en-US" dirty="0"/>
          </a:p>
        </p:txBody>
      </p:sp>
      <p:pic>
        <p:nvPicPr>
          <p:cNvPr id="192" name="Picture 191">
            <a:extLst>
              <a:ext uri="{FF2B5EF4-FFF2-40B4-BE49-F238E27FC236}">
                <a16:creationId xmlns:a16="http://schemas.microsoft.com/office/drawing/2014/main" id="{A3B324E7-C622-4F46-9011-A41E98798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868" y="4864650"/>
            <a:ext cx="2416182" cy="199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Transport: Fully Implicit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85671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+mj-lt"/>
              </a:rPr>
              <a:t>Time/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/Advection/Diffusion equation for scalar </a:t>
            </a:r>
            <a:r>
              <a:rPr lang="en-US" dirty="0">
                <a:latin typeface="Symbol" pitchFamily="2" charset="2"/>
              </a:rPr>
              <a:t>f</a:t>
            </a: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9F717B-598C-F04E-97A1-D956BCF81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13" y="2882521"/>
            <a:ext cx="63754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0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Transport: Fully Implicit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85671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+mj-lt"/>
              </a:rPr>
              <a:t>Time/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/Advection/Diffusion equation for scalar </a:t>
            </a:r>
            <a:r>
              <a:rPr lang="en-US" dirty="0">
                <a:latin typeface="Symbol" pitchFamily="2" charset="2"/>
              </a:rPr>
              <a:t>f</a:t>
            </a: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9F717B-598C-F04E-97A1-D956BCF81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13" y="2882521"/>
            <a:ext cx="6375400" cy="1409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5DE21B-9766-6F4A-B8F2-B0E53D957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13" y="2958721"/>
            <a:ext cx="72390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94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Transport: Coupling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30744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Our fully coupled implicit system consists of: continuity, momentum, and mixture fraction</a:t>
            </a:r>
          </a:p>
        </p:txBody>
      </p:sp>
      <p:sp>
        <p:nvSpPr>
          <p:cNvPr id="10" name="Line 2">
            <a:extLst>
              <a:ext uri="{FF2B5EF4-FFF2-40B4-BE49-F238E27FC236}">
                <a16:creationId xmlns:a16="http://schemas.microsoft.com/office/drawing/2014/main" id="{FACC090F-3CFB-9B43-A118-ED9882B67E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05053" y="2706914"/>
            <a:ext cx="25400" cy="0"/>
          </a:xfrm>
          <a:prstGeom prst="line">
            <a:avLst/>
          </a:prstGeom>
          <a:noFill/>
          <a:ln w="9525">
            <a:noFill/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2">
            <a:extLst>
              <a:ext uri="{FF2B5EF4-FFF2-40B4-BE49-F238E27FC236}">
                <a16:creationId xmlns:a16="http://schemas.microsoft.com/office/drawing/2014/main" id="{EC2F7D0C-65F3-3C4F-A879-DBE10EBEF4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6158858"/>
              </p:ext>
            </p:extLst>
          </p:nvPr>
        </p:nvGraphicFramePr>
        <p:xfrm>
          <a:off x="2946503" y="2586264"/>
          <a:ext cx="4122738" cy="226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" name="Equation" r:id="rId3" imgW="3048000" imgH="1676400" progId="Equation.3">
                  <p:embed/>
                </p:oleObj>
              </mc:Choice>
              <mc:Fallback>
                <p:oleObj name="Equation" r:id="rId3" imgW="3048000" imgH="1676400" progId="Equation.3">
                  <p:embed/>
                  <p:pic>
                    <p:nvPicPr>
                      <p:cNvPr id="5017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6503" y="2586264"/>
                        <a:ext cx="4122738" cy="226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7">
            <a:extLst>
              <a:ext uri="{FF2B5EF4-FFF2-40B4-BE49-F238E27FC236}">
                <a16:creationId xmlns:a16="http://schemas.microsoft.com/office/drawing/2014/main" id="{5D82DA1B-DBFB-9D4D-9E22-9CDE5020F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3916" y="2143352"/>
            <a:ext cx="4114800" cy="30130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solidFill>
                  <a:srgbClr val="FF1B12"/>
                </a:solidFill>
              </a:rPr>
              <a:t>do while (!converged) {</a:t>
            </a: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r>
              <a:rPr lang="en-US" sz="2400" dirty="0">
                <a:solidFill>
                  <a:srgbClr val="FF1B12"/>
                </a:solidFill>
              </a:rPr>
              <a:t>}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DB822199-14E2-8344-A2E0-82FCBABC8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466" y="2784702"/>
            <a:ext cx="1525587" cy="7016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99"/>
                </a:solidFill>
              </a:rPr>
              <a:t>For a given </a:t>
            </a:r>
          </a:p>
          <a:p>
            <a:r>
              <a:rPr lang="en-US" dirty="0">
                <a:solidFill>
                  <a:srgbClr val="000099"/>
                </a:solidFill>
              </a:rPr>
              <a:t>time step:</a:t>
            </a:r>
            <a:endParaRPr lang="en-US" dirty="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050D2594-F55B-624D-B91E-A1278D20A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3028" y="1860777"/>
            <a:ext cx="798513" cy="2301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4500">
                <a:solidFill>
                  <a:srgbClr val="000099"/>
                </a:solidFill>
              </a:rPr>
              <a:t>{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743B4B-899D-F747-880A-8DEE507B30A2}"/>
              </a:ext>
            </a:extLst>
          </p:cNvPr>
          <p:cNvSpPr txBox="1"/>
          <p:nvPr/>
        </p:nvSpPr>
        <p:spPr>
          <a:xfrm>
            <a:off x="984213" y="5616512"/>
            <a:ext cx="793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Left-hand-side (LHS) or Jacobian is simplified for the passive scalar system</a:t>
            </a:r>
          </a:p>
        </p:txBody>
      </p:sp>
      <p:graphicFrame>
        <p:nvGraphicFramePr>
          <p:cNvPr id="16" name="Object 3">
            <a:extLst>
              <a:ext uri="{FF2B5EF4-FFF2-40B4-BE49-F238E27FC236}">
                <a16:creationId xmlns:a16="http://schemas.microsoft.com/office/drawing/2014/main" id="{E06B36E4-82D5-144E-8909-5F8E0DA128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7934707"/>
              </p:ext>
            </p:extLst>
          </p:nvPr>
        </p:nvGraphicFramePr>
        <p:xfrm>
          <a:off x="2611541" y="6072867"/>
          <a:ext cx="211137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" name="Equation" r:id="rId5" imgW="1270000" imgH="406400" progId="Equation.3">
                  <p:embed/>
                </p:oleObj>
              </mc:Choice>
              <mc:Fallback>
                <p:oleObj name="Equation" r:id="rId5" imgW="1270000" imgH="406400" progId="Equation.3">
                  <p:embed/>
                  <p:pic>
                    <p:nvPicPr>
                      <p:cNvPr id="522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541" y="6072867"/>
                        <a:ext cx="2111375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F4D1EAA-9B76-F441-BA89-6CD61777B5FE}"/>
              </a:ext>
            </a:extLst>
          </p:cNvPr>
          <p:cNvSpPr txBox="1"/>
          <p:nvPr/>
        </p:nvSpPr>
        <p:spPr>
          <a:xfrm>
            <a:off x="5301343" y="6182827"/>
            <a:ext cx="2028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r>
              <a:rPr lang="en-US" dirty="0"/>
              <a:t> = b – Ax*=-res</a:t>
            </a:r>
          </a:p>
        </p:txBody>
      </p:sp>
    </p:spTree>
    <p:extLst>
      <p:ext uri="{BB962C8B-B14F-4D97-AF65-F5344CB8AC3E}">
        <p14:creationId xmlns:p14="http://schemas.microsoft.com/office/powerpoint/2010/main" val="249359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Transport: Coupling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30744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Our fully coupled implicit system consists of: continuity, momentum, and mixture fraction; shown below in “residual form”</a:t>
            </a:r>
          </a:p>
        </p:txBody>
      </p:sp>
      <p:sp>
        <p:nvSpPr>
          <p:cNvPr id="10" name="Line 2">
            <a:extLst>
              <a:ext uri="{FF2B5EF4-FFF2-40B4-BE49-F238E27FC236}">
                <a16:creationId xmlns:a16="http://schemas.microsoft.com/office/drawing/2014/main" id="{FACC090F-3CFB-9B43-A118-ED9882B67E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05053" y="2706914"/>
            <a:ext cx="25400" cy="0"/>
          </a:xfrm>
          <a:prstGeom prst="line">
            <a:avLst/>
          </a:prstGeom>
          <a:noFill/>
          <a:ln w="9525">
            <a:noFill/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2">
            <a:extLst>
              <a:ext uri="{FF2B5EF4-FFF2-40B4-BE49-F238E27FC236}">
                <a16:creationId xmlns:a16="http://schemas.microsoft.com/office/drawing/2014/main" id="{EC2F7D0C-65F3-3C4F-A879-DBE10EBEF4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46503" y="2586264"/>
          <a:ext cx="4122738" cy="226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3" name="Equation" r:id="rId3" imgW="3048000" imgH="1676400" progId="Equation.3">
                  <p:embed/>
                </p:oleObj>
              </mc:Choice>
              <mc:Fallback>
                <p:oleObj name="Equation" r:id="rId3" imgW="3048000" imgH="1676400" progId="Equation.3">
                  <p:embed/>
                  <p:pic>
                    <p:nvPicPr>
                      <p:cNvPr id="11" name="Object 2">
                        <a:extLst>
                          <a:ext uri="{FF2B5EF4-FFF2-40B4-BE49-F238E27FC236}">
                            <a16:creationId xmlns:a16="http://schemas.microsoft.com/office/drawing/2014/main" id="{EC2F7D0C-65F3-3C4F-A879-DBE10EBEF4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6503" y="2586264"/>
                        <a:ext cx="4122738" cy="226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7">
            <a:extLst>
              <a:ext uri="{FF2B5EF4-FFF2-40B4-BE49-F238E27FC236}">
                <a16:creationId xmlns:a16="http://schemas.microsoft.com/office/drawing/2014/main" id="{5D82DA1B-DBFB-9D4D-9E22-9CDE5020F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3916" y="2143352"/>
            <a:ext cx="4114800" cy="30130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solidFill>
                  <a:srgbClr val="FF1B12"/>
                </a:solidFill>
              </a:rPr>
              <a:t>do while (!converged) {</a:t>
            </a: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r>
              <a:rPr lang="en-US" sz="2400" dirty="0">
                <a:solidFill>
                  <a:srgbClr val="FF1B12"/>
                </a:solidFill>
              </a:rPr>
              <a:t>}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DB822199-14E2-8344-A2E0-82FCBABC8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466" y="2784702"/>
            <a:ext cx="1525587" cy="7016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99"/>
                </a:solidFill>
              </a:rPr>
              <a:t>For a given </a:t>
            </a:r>
          </a:p>
          <a:p>
            <a:r>
              <a:rPr lang="en-US" dirty="0">
                <a:solidFill>
                  <a:srgbClr val="000099"/>
                </a:solidFill>
              </a:rPr>
              <a:t>time step:</a:t>
            </a:r>
            <a:endParaRPr lang="en-US" dirty="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050D2594-F55B-624D-B91E-A1278D20A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3028" y="1860777"/>
            <a:ext cx="798513" cy="2301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4500">
                <a:solidFill>
                  <a:srgbClr val="000099"/>
                </a:solidFill>
              </a:rPr>
              <a:t>{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743B4B-899D-F747-880A-8DEE507B30A2}"/>
              </a:ext>
            </a:extLst>
          </p:cNvPr>
          <p:cNvSpPr txBox="1"/>
          <p:nvPr/>
        </p:nvSpPr>
        <p:spPr>
          <a:xfrm>
            <a:off x="984213" y="5616512"/>
            <a:ext cx="793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Left-hand-side (LHS) or Jacobian is simplified for the passive scalar system</a:t>
            </a:r>
          </a:p>
        </p:txBody>
      </p:sp>
      <p:graphicFrame>
        <p:nvGraphicFramePr>
          <p:cNvPr id="16" name="Object 3">
            <a:extLst>
              <a:ext uri="{FF2B5EF4-FFF2-40B4-BE49-F238E27FC236}">
                <a16:creationId xmlns:a16="http://schemas.microsoft.com/office/drawing/2014/main" id="{E06B36E4-82D5-144E-8909-5F8E0DA128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11541" y="6072867"/>
          <a:ext cx="211137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4" name="Equation" r:id="rId5" imgW="1270000" imgH="406400" progId="Equation.3">
                  <p:embed/>
                </p:oleObj>
              </mc:Choice>
              <mc:Fallback>
                <p:oleObj name="Equation" r:id="rId5" imgW="1270000" imgH="406400" progId="Equation.3">
                  <p:embed/>
                  <p:pic>
                    <p:nvPicPr>
                      <p:cNvPr id="16" name="Object 3">
                        <a:extLst>
                          <a:ext uri="{FF2B5EF4-FFF2-40B4-BE49-F238E27FC236}">
                            <a16:creationId xmlns:a16="http://schemas.microsoft.com/office/drawing/2014/main" id="{E06B36E4-82D5-144E-8909-5F8E0DA128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541" y="6072867"/>
                        <a:ext cx="2111375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F4D1EAA-9B76-F441-BA89-6CD61777B5FE}"/>
              </a:ext>
            </a:extLst>
          </p:cNvPr>
          <p:cNvSpPr txBox="1"/>
          <p:nvPr/>
        </p:nvSpPr>
        <p:spPr>
          <a:xfrm>
            <a:off x="5301343" y="6182827"/>
            <a:ext cx="2707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r>
              <a:rPr lang="en-US" dirty="0"/>
              <a:t> = b – Ax*=-res ~ </a:t>
            </a:r>
            <a:r>
              <a:rPr lang="en-US" dirty="0" err="1"/>
              <a:t>M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B017CC0-FB00-8449-BBA4-94DF1CAEC65D}"/>
              </a:ext>
            </a:extLst>
          </p:cNvPr>
          <p:cNvGrpSpPr/>
          <p:nvPr/>
        </p:nvGrpSpPr>
        <p:grpSpPr>
          <a:xfrm>
            <a:off x="2992255" y="2566018"/>
            <a:ext cx="2571532" cy="584775"/>
            <a:chOff x="3003146" y="2598676"/>
            <a:chExt cx="2571532" cy="5847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FE369D4-E85D-3243-8537-913D99915657}"/>
                </a:ext>
              </a:extLst>
            </p:cNvPr>
            <p:cNvSpPr txBox="1"/>
            <p:nvPr/>
          </p:nvSpPr>
          <p:spPr>
            <a:xfrm>
              <a:off x="3003146" y="2598676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58147F-B51E-A742-85E6-4F85D2F1AA35}"/>
                </a:ext>
              </a:extLst>
            </p:cNvPr>
            <p:cNvSpPr txBox="1"/>
            <p:nvPr/>
          </p:nvSpPr>
          <p:spPr>
            <a:xfrm>
              <a:off x="3722358" y="2598676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4BF84D-936F-374F-8D3A-842965D567B3}"/>
                </a:ext>
              </a:extLst>
            </p:cNvPr>
            <p:cNvSpPr txBox="1"/>
            <p:nvPr/>
          </p:nvSpPr>
          <p:spPr>
            <a:xfrm>
              <a:off x="4441570" y="2598676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BF6E87-9ABB-4C48-B6F8-DDEE51D343FF}"/>
                </a:ext>
              </a:extLst>
            </p:cNvPr>
            <p:cNvSpPr txBox="1"/>
            <p:nvPr/>
          </p:nvSpPr>
          <p:spPr>
            <a:xfrm>
              <a:off x="5160782" y="2598676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C3D846E-0978-4A4E-B37B-9B4F5ED8EBED}"/>
              </a:ext>
            </a:extLst>
          </p:cNvPr>
          <p:cNvGrpSpPr/>
          <p:nvPr/>
        </p:nvGrpSpPr>
        <p:grpSpPr>
          <a:xfrm>
            <a:off x="2992255" y="3110300"/>
            <a:ext cx="2571532" cy="584775"/>
            <a:chOff x="2992259" y="3142958"/>
            <a:chExt cx="2571532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5215DE-CCC1-7E4D-862F-FECC96978F07}"/>
                </a:ext>
              </a:extLst>
            </p:cNvPr>
            <p:cNvSpPr txBox="1"/>
            <p:nvPr/>
          </p:nvSpPr>
          <p:spPr>
            <a:xfrm>
              <a:off x="2992259" y="3142958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96FA38-1320-2A4E-BDB5-D9B83E3F51B5}"/>
                </a:ext>
              </a:extLst>
            </p:cNvPr>
            <p:cNvSpPr txBox="1"/>
            <p:nvPr/>
          </p:nvSpPr>
          <p:spPr>
            <a:xfrm>
              <a:off x="3711471" y="3142958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C0449A-3704-A742-921C-5A1DA7573ED1}"/>
                </a:ext>
              </a:extLst>
            </p:cNvPr>
            <p:cNvSpPr txBox="1"/>
            <p:nvPr/>
          </p:nvSpPr>
          <p:spPr>
            <a:xfrm>
              <a:off x="4430683" y="3142958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51F3F14-9258-E346-ADCD-7CA544E8BD91}"/>
                </a:ext>
              </a:extLst>
            </p:cNvPr>
            <p:cNvSpPr txBox="1"/>
            <p:nvPr/>
          </p:nvSpPr>
          <p:spPr>
            <a:xfrm>
              <a:off x="5149895" y="3142958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6FA8490-08E2-2A41-AF15-CD9510245E7D}"/>
              </a:ext>
            </a:extLst>
          </p:cNvPr>
          <p:cNvGrpSpPr/>
          <p:nvPr/>
        </p:nvGrpSpPr>
        <p:grpSpPr>
          <a:xfrm>
            <a:off x="2992255" y="3687246"/>
            <a:ext cx="2571532" cy="584775"/>
            <a:chOff x="2992255" y="3719904"/>
            <a:chExt cx="2571532" cy="58477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8AF14BA-251B-0644-8582-68308AA403A5}"/>
                </a:ext>
              </a:extLst>
            </p:cNvPr>
            <p:cNvSpPr txBox="1"/>
            <p:nvPr/>
          </p:nvSpPr>
          <p:spPr>
            <a:xfrm>
              <a:off x="2992255" y="3719904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52042F-4E04-484E-BB2A-E241EB8174F9}"/>
                </a:ext>
              </a:extLst>
            </p:cNvPr>
            <p:cNvSpPr txBox="1"/>
            <p:nvPr/>
          </p:nvSpPr>
          <p:spPr>
            <a:xfrm>
              <a:off x="3711467" y="3719904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A135D5B-5E8E-EC4E-A4B5-64E2B6F5BDA7}"/>
                </a:ext>
              </a:extLst>
            </p:cNvPr>
            <p:cNvSpPr txBox="1"/>
            <p:nvPr/>
          </p:nvSpPr>
          <p:spPr>
            <a:xfrm>
              <a:off x="4430679" y="3719904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D52DF8A-8FC9-4043-BD91-7CF04A280FDD}"/>
                </a:ext>
              </a:extLst>
            </p:cNvPr>
            <p:cNvSpPr txBox="1"/>
            <p:nvPr/>
          </p:nvSpPr>
          <p:spPr>
            <a:xfrm>
              <a:off x="5149891" y="3719904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D38A2E0-5C3D-D343-99D2-E52B26796011}"/>
              </a:ext>
            </a:extLst>
          </p:cNvPr>
          <p:cNvGrpSpPr/>
          <p:nvPr/>
        </p:nvGrpSpPr>
        <p:grpSpPr>
          <a:xfrm>
            <a:off x="2992255" y="4231532"/>
            <a:ext cx="1852320" cy="584775"/>
            <a:chOff x="3014027" y="4264190"/>
            <a:chExt cx="1852320" cy="58477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5B3F50-0967-1346-92EF-B8AEEA8DB0DA}"/>
                </a:ext>
              </a:extLst>
            </p:cNvPr>
            <p:cNvSpPr txBox="1"/>
            <p:nvPr/>
          </p:nvSpPr>
          <p:spPr>
            <a:xfrm>
              <a:off x="3014027" y="4264190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2AE3E4E-00B7-1140-AF2E-CE3E65286CD3}"/>
                </a:ext>
              </a:extLst>
            </p:cNvPr>
            <p:cNvSpPr txBox="1"/>
            <p:nvPr/>
          </p:nvSpPr>
          <p:spPr>
            <a:xfrm>
              <a:off x="3733239" y="4264190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5438E4-34B3-2145-BE81-A30AFEEB8DE6}"/>
                </a:ext>
              </a:extLst>
            </p:cNvPr>
            <p:cNvSpPr txBox="1"/>
            <p:nvPr/>
          </p:nvSpPr>
          <p:spPr>
            <a:xfrm>
              <a:off x="4452451" y="4264190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752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Example Case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1F3E678-78F7-264F-A21D-A0E8F605E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a mid-term set of example cases, we have selected a flow past a two-dimensional cylinder at a Reynolds number of 150</a:t>
            </a:r>
          </a:p>
          <a:p>
            <a:pPr>
              <a:buFont typeface="Arial" charset="0"/>
              <a:buChar char="•"/>
            </a:pPr>
            <a:r>
              <a:rPr lang="en-US" dirty="0"/>
              <a:t> Mesh and input files can be found in the </a:t>
            </a:r>
            <a:r>
              <a:rPr lang="en-US" dirty="0" err="1"/>
              <a:t>Nalu</a:t>
            </a:r>
            <a:r>
              <a:rPr lang="en-US" dirty="0"/>
              <a:t>/examples/street directory</a:t>
            </a:r>
          </a:p>
          <a:p>
            <a:pPr>
              <a:buFont typeface="Arial" charset="0"/>
              <a:buChar char="•"/>
            </a:pPr>
            <a:r>
              <a:rPr lang="en-US" dirty="0"/>
              <a:t> Familiarize yourself with this physics set via literature surveys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As a starting place, see: </a:t>
            </a:r>
            <a:r>
              <a:rPr lang="en-US" dirty="0">
                <a:hlinkClick r:id="rId2"/>
              </a:rPr>
              <a:t>https://en.wikipedia.org/wiki/Kármán_vortex_street</a:t>
            </a: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Also look at the Canvas </a:t>
            </a:r>
            <a:r>
              <a:rPr lang="en-US" dirty="0" err="1"/>
              <a:t>Nalu</a:t>
            </a:r>
            <a:r>
              <a:rPr lang="en-US" dirty="0"/>
              <a:t> lecture notes for a brief write-up</a:t>
            </a:r>
          </a:p>
          <a:p>
            <a:pPr>
              <a:buFont typeface="Arial" charset="0"/>
              <a:buChar char="•"/>
            </a:pPr>
            <a:r>
              <a:rPr lang="en-US" dirty="0"/>
              <a:t> In this test case, we have added a passive scalar field whose inflow is zero and wall boundary condition unity. For your final project, feel free to modify inflow and wall parameters as you choose.</a:t>
            </a:r>
          </a:p>
          <a:p>
            <a:pPr>
              <a:buFont typeface="Arial" charset="0"/>
              <a:buChar char="•"/>
            </a:pPr>
            <a:r>
              <a:rPr lang="en-US" dirty="0"/>
              <a:t> Note that this case uses a conformal hybrid mesh, or a mesh of disparate element topologies, Quad4 and Tri3</a:t>
            </a:r>
          </a:p>
          <a:p>
            <a:pPr>
              <a:buFont typeface="Arial" charset="0"/>
              <a:buChar char="•"/>
            </a:pPr>
            <a:r>
              <a:rPr lang="en-US" dirty="0"/>
              <a:t> See: </a:t>
            </a:r>
            <a:r>
              <a:rPr lang="en-US" dirty="0">
                <a:hlinkClick r:id="rId3"/>
              </a:rPr>
              <a:t>https://canvas.stanford.edu/courses/137697/files/folder/additional_reading?preview=7730176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064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Example Viz (Passive Scalar)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1F3E678-78F7-264F-A21D-A0E8F605E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Hybrid mesh (quad4/tri3)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EE430-2FC7-F34F-8FA5-124B5B532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87" y="1922411"/>
            <a:ext cx="6858000" cy="404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59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Interesting Configurations: Flow Parameters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70EFE3-F1E0-BB41-8827-E4171A06FD06}"/>
              </a:ext>
            </a:extLst>
          </p:cNvPr>
          <p:cNvSpPr txBox="1"/>
          <p:nvPr/>
        </p:nvSpPr>
        <p:spPr>
          <a:xfrm>
            <a:off x="268089" y="1195701"/>
            <a:ext cx="405110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- </a:t>
            </a:r>
            <a:r>
              <a:rPr lang="en-US" sz="1400" dirty="0" err="1">
                <a:latin typeface="Courier" pitchFamily="2" charset="0"/>
              </a:rPr>
              <a:t>inflow_boundary_condition</a:t>
            </a:r>
            <a:r>
              <a:rPr lang="en-US" sz="1400" dirty="0">
                <a:latin typeface="Courier" pitchFamily="2" charset="0"/>
              </a:rPr>
              <a:t>: </a:t>
            </a:r>
            <a:r>
              <a:rPr lang="en-US" sz="1400" dirty="0" err="1">
                <a:latin typeface="Courier" pitchFamily="2" charset="0"/>
              </a:rPr>
              <a:t>bc_left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target_name</a:t>
            </a:r>
            <a:r>
              <a:rPr lang="en-US" sz="1400" dirty="0">
                <a:latin typeface="Courier" pitchFamily="2" charset="0"/>
              </a:rPr>
              <a:t>: Inflow</a:t>
            </a: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inflow_user_data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r>
              <a:rPr lang="en-US" sz="1400" dirty="0">
                <a:latin typeface="Courier" pitchFamily="2" charset="0"/>
              </a:rPr>
              <a:t>    velocity: [1.0,0.0]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mixture_fraction</a:t>
            </a:r>
            <a:r>
              <a:rPr lang="en-US" sz="1400" dirty="0">
                <a:latin typeface="Courier" pitchFamily="2" charset="0"/>
              </a:rPr>
              <a:t>: 0.0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2918F7-6B9F-EE47-BDF5-F9D49327365E}"/>
              </a:ext>
            </a:extLst>
          </p:cNvPr>
          <p:cNvSpPr txBox="1"/>
          <p:nvPr/>
        </p:nvSpPr>
        <p:spPr>
          <a:xfrm>
            <a:off x="3707527" y="1521238"/>
            <a:ext cx="4077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Controls the flow Reynolds number (along with density and viscosity)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593352-88C0-394F-BFC4-DEF5016F027D}"/>
              </a:ext>
            </a:extLst>
          </p:cNvPr>
          <p:cNvSpPr txBox="1"/>
          <p:nvPr/>
        </p:nvSpPr>
        <p:spPr>
          <a:xfrm>
            <a:off x="268089" y="2530143"/>
            <a:ext cx="49103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- </a:t>
            </a:r>
            <a:r>
              <a:rPr lang="en-US" sz="1400" dirty="0" err="1">
                <a:latin typeface="Courier" pitchFamily="2" charset="0"/>
              </a:rPr>
              <a:t>symmetry_boundary_condition</a:t>
            </a:r>
            <a:r>
              <a:rPr lang="en-US" sz="1400" dirty="0">
                <a:latin typeface="Courier" pitchFamily="2" charset="0"/>
              </a:rPr>
              <a:t>: </a:t>
            </a:r>
            <a:r>
              <a:rPr lang="en-US" sz="1400" dirty="0" err="1">
                <a:latin typeface="Courier" pitchFamily="2" charset="0"/>
              </a:rPr>
              <a:t>bc_top_bottom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target_name</a:t>
            </a:r>
            <a:r>
              <a:rPr lang="en-US" sz="1400" dirty="0">
                <a:latin typeface="Courier" pitchFamily="2" charset="0"/>
              </a:rPr>
              <a:t>: Sides</a:t>
            </a: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symmetry_user_data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DC9843-EE22-C34E-ADC5-338D55404F8A}"/>
              </a:ext>
            </a:extLst>
          </p:cNvPr>
          <p:cNvSpPr txBox="1"/>
          <p:nvPr/>
        </p:nvSpPr>
        <p:spPr>
          <a:xfrm>
            <a:off x="4798746" y="2769284"/>
            <a:ext cx="4077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“slip”, or zero tangential velocity at top and bottom; change to a wall for a duct entrance example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5554B0-1B8A-504C-9159-C51F494833A3}"/>
              </a:ext>
            </a:extLst>
          </p:cNvPr>
          <p:cNvSpPr txBox="1"/>
          <p:nvPr/>
        </p:nvSpPr>
        <p:spPr>
          <a:xfrm>
            <a:off x="268089" y="3433698"/>
            <a:ext cx="426591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- </a:t>
            </a:r>
            <a:r>
              <a:rPr lang="en-US" sz="1400" dirty="0" err="1">
                <a:latin typeface="Courier" pitchFamily="2" charset="0"/>
              </a:rPr>
              <a:t>wall_boundary_condition</a:t>
            </a:r>
            <a:r>
              <a:rPr lang="en-US" sz="1400" dirty="0">
                <a:latin typeface="Courier" pitchFamily="2" charset="0"/>
              </a:rPr>
              <a:t>: </a:t>
            </a:r>
            <a:r>
              <a:rPr lang="en-US" sz="1400" dirty="0" err="1">
                <a:latin typeface="Courier" pitchFamily="2" charset="0"/>
              </a:rPr>
              <a:t>bc_cylinder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target_name</a:t>
            </a:r>
            <a:r>
              <a:rPr lang="en-US" sz="1400" dirty="0">
                <a:latin typeface="Courier" pitchFamily="2" charset="0"/>
              </a:rPr>
              <a:t>: Cylinder</a:t>
            </a: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wall_user_data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r>
              <a:rPr lang="en-US" sz="1400" dirty="0">
                <a:latin typeface="Courier" pitchFamily="2" charset="0"/>
              </a:rPr>
              <a:t>    velocity: [0.0,0.0]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mixture_fraction</a:t>
            </a:r>
            <a:r>
              <a:rPr lang="en-US" sz="1400" dirty="0">
                <a:latin typeface="Courier" pitchFamily="2" charset="0"/>
              </a:rPr>
              <a:t>: 1.0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8D36A7-65E0-974E-80C0-B0AF88325D2C}"/>
              </a:ext>
            </a:extLst>
          </p:cNvPr>
          <p:cNvSpPr txBox="1"/>
          <p:nvPr/>
        </p:nvSpPr>
        <p:spPr>
          <a:xfrm>
            <a:off x="3297140" y="4079011"/>
            <a:ext cx="557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 velocity; change to rotating via user function?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B46AF7-50F3-194B-9C2E-4431CE5C8CBC}"/>
              </a:ext>
            </a:extLst>
          </p:cNvPr>
          <p:cNvSpPr txBox="1"/>
          <p:nvPr/>
        </p:nvSpPr>
        <p:spPr>
          <a:xfrm>
            <a:off x="268089" y="4768139"/>
            <a:ext cx="383630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﻿</a:t>
            </a:r>
            <a:r>
              <a:rPr lang="en-US" sz="1400" dirty="0" err="1">
                <a:latin typeface="Courier" pitchFamily="2" charset="0"/>
              </a:rPr>
              <a:t>Time_Integrators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r>
              <a:rPr lang="en-US" sz="1400" dirty="0">
                <a:latin typeface="Courier" pitchFamily="2" charset="0"/>
              </a:rPr>
              <a:t>  - </a:t>
            </a:r>
            <a:r>
              <a:rPr lang="en-US" sz="1400" dirty="0" err="1">
                <a:latin typeface="Courier" pitchFamily="2" charset="0"/>
              </a:rPr>
              <a:t>StandardTimeIntegrator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r>
              <a:rPr lang="en-US" sz="1400" dirty="0">
                <a:latin typeface="Courier" pitchFamily="2" charset="0"/>
              </a:rPr>
              <a:t>      name: ti_1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start_time</a:t>
            </a:r>
            <a:r>
              <a:rPr lang="en-US" sz="1400" dirty="0">
                <a:latin typeface="Courier" pitchFamily="2" charset="0"/>
              </a:rPr>
              <a:t>: 0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termination_step_count</a:t>
            </a:r>
            <a:r>
              <a:rPr lang="en-US" sz="1400" dirty="0">
                <a:latin typeface="Courier" pitchFamily="2" charset="0"/>
              </a:rPr>
              <a:t>: 2000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time_step</a:t>
            </a:r>
            <a:r>
              <a:rPr lang="en-US" sz="1400" dirty="0">
                <a:latin typeface="Courier" pitchFamily="2" charset="0"/>
              </a:rPr>
              <a:t>: 1.0e-3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time_stepping_type</a:t>
            </a:r>
            <a:r>
              <a:rPr lang="en-US" sz="1400" dirty="0">
                <a:latin typeface="Courier" pitchFamily="2" charset="0"/>
              </a:rPr>
              <a:t>: adaptive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time_step_count</a:t>
            </a:r>
            <a:r>
              <a:rPr lang="en-US" sz="1400" dirty="0">
                <a:latin typeface="Courier" pitchFamily="2" charset="0"/>
              </a:rPr>
              <a:t>: 0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second_order_accuracy</a:t>
            </a:r>
            <a:r>
              <a:rPr lang="en-US" sz="1400" dirty="0">
                <a:latin typeface="Courier" pitchFamily="2" charset="0"/>
              </a:rPr>
              <a:t>: yes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B84EBD-5BFB-6848-BE4D-6325447113D8}"/>
              </a:ext>
            </a:extLst>
          </p:cNvPr>
          <p:cNvSpPr txBox="1"/>
          <p:nvPr/>
        </p:nvSpPr>
        <p:spPr>
          <a:xfrm>
            <a:off x="4387887" y="5889172"/>
            <a:ext cx="3490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second_order_accuracy</a:t>
            </a:r>
            <a:r>
              <a:rPr lang="en-US" dirty="0"/>
              <a:t>: yes/no</a:t>
            </a:r>
          </a:p>
        </p:txBody>
      </p:sp>
    </p:spTree>
    <p:extLst>
      <p:ext uri="{BB962C8B-B14F-4D97-AF65-F5344CB8AC3E}">
        <p14:creationId xmlns:p14="http://schemas.microsoft.com/office/powerpoint/2010/main" val="165844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Interesting Configurations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1F3E678-78F7-264F-A21D-A0E8F605E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8786" y="1441700"/>
            <a:ext cx="5109900" cy="5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- limiter: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velocity: yes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no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- </a:t>
            </a:r>
            <a:r>
              <a:rPr lang="en-US" sz="1500" dirty="0" err="1">
                <a:latin typeface="Courier" pitchFamily="2" charset="0"/>
              </a:rPr>
              <a:t>laminar_schmidt</a:t>
            </a:r>
            <a:r>
              <a:rPr lang="en-US" sz="1500" dirty="0">
                <a:latin typeface="Courier" pitchFamily="2" charset="0"/>
              </a:rPr>
              <a:t>: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0.9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- </a:t>
            </a:r>
            <a:r>
              <a:rPr lang="en-US" sz="1500" dirty="0" err="1">
                <a:latin typeface="Courier" pitchFamily="2" charset="0"/>
              </a:rPr>
              <a:t>peclet_function_form</a:t>
            </a:r>
            <a:r>
              <a:rPr lang="en-US" sz="1500" dirty="0">
                <a:latin typeface="Courier" pitchFamily="2" charset="0"/>
              </a:rPr>
              <a:t>: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velocity: tanh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tanh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- </a:t>
            </a:r>
            <a:r>
              <a:rPr lang="en-US" sz="1500" dirty="0" err="1">
                <a:latin typeface="Courier" pitchFamily="2" charset="0"/>
              </a:rPr>
              <a:t>peclet_function_tanh_transition</a:t>
            </a:r>
            <a:r>
              <a:rPr lang="en-US" sz="1500" dirty="0">
                <a:latin typeface="Courier" pitchFamily="2" charset="0"/>
              </a:rPr>
              <a:t>: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velocity: 2.0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1000.0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- </a:t>
            </a:r>
            <a:r>
              <a:rPr lang="en-US" sz="1500" dirty="0" err="1">
                <a:latin typeface="Courier" pitchFamily="2" charset="0"/>
              </a:rPr>
              <a:t>peclet_function_tanh_width</a:t>
            </a:r>
            <a:r>
              <a:rPr lang="en-US" sz="1500" dirty="0">
                <a:latin typeface="Courier" pitchFamily="2" charset="0"/>
              </a:rPr>
              <a:t>: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velocity: 4.0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100.0</a:t>
            </a:r>
          </a:p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BF20DD-7A74-654F-AE71-4D20E0E2F67A}"/>
              </a:ext>
            </a:extLst>
          </p:cNvPr>
          <p:cNvSpPr txBox="1"/>
          <p:nvPr/>
        </p:nvSpPr>
        <p:spPr>
          <a:xfrm>
            <a:off x="1873985" y="1356336"/>
            <a:ext cx="5396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Upwind using projected nodal gradients is limited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479F4B-3B9C-EE4E-B03C-495316AEAE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39" r="16879"/>
          <a:stretch/>
        </p:blipFill>
        <p:spPr>
          <a:xfrm>
            <a:off x="3418115" y="2177064"/>
            <a:ext cx="1850571" cy="101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811B04-06AA-284B-AD9E-B3803526B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3429000"/>
            <a:ext cx="4168510" cy="290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5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EBVC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nodes for Time/Source/etc.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edges for Advection/Diffusion/etc. (integrated by parts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Below is the patch of elements connected to node 2 (a global matrix row number)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Area vector at the edge and dual volume at the node require the </a:t>
            </a:r>
            <a:r>
              <a:rPr lang="en-US" dirty="0" err="1"/>
              <a:t>node:element</a:t>
            </a:r>
            <a:r>
              <a:rPr lang="en-US" dirty="0"/>
              <a:t> connectivity whose quantities are determined in a pre-processing step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293365-5B71-3746-B76D-BC1D3197D701}"/>
              </a:ext>
            </a:extLst>
          </p:cNvPr>
          <p:cNvGrpSpPr/>
          <p:nvPr/>
        </p:nvGrpSpPr>
        <p:grpSpPr>
          <a:xfrm>
            <a:off x="327122" y="3017883"/>
            <a:ext cx="3728473" cy="3630843"/>
            <a:chOff x="435676" y="2437344"/>
            <a:chExt cx="3728473" cy="3630843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5D8F0104-DE73-DA48-A1A0-44C5E5F422D2}"/>
                </a:ext>
              </a:extLst>
            </p:cNvPr>
            <p:cNvGrpSpPr/>
            <p:nvPr/>
          </p:nvGrpSpPr>
          <p:grpSpPr>
            <a:xfrm>
              <a:off x="756439" y="2877627"/>
              <a:ext cx="3122851" cy="2800917"/>
              <a:chOff x="4164727" y="3225276"/>
              <a:chExt cx="3122851" cy="2800917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B25C4759-3404-5345-BB19-8899490233AE}"/>
                  </a:ext>
                </a:extLst>
              </p:cNvPr>
              <p:cNvCxnSpPr>
                <a:stCxn id="187" idx="3"/>
                <a:endCxn id="184" idx="3"/>
              </p:cNvCxnSpPr>
              <p:nvPr/>
            </p:nvCxnSpPr>
            <p:spPr>
              <a:xfrm flipV="1">
                <a:off x="5684857" y="4716135"/>
                <a:ext cx="1446623" cy="1283182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034AEE84-D0D1-4047-A847-DE4AE64437C6}"/>
                  </a:ext>
                </a:extLst>
              </p:cNvPr>
              <p:cNvSpPr/>
              <p:nvPr/>
            </p:nvSpPr>
            <p:spPr>
              <a:xfrm>
                <a:off x="5726153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42AF8C72-D8A9-8748-A82C-96EF71E5A0E7}"/>
                  </a:ext>
                </a:extLst>
              </p:cNvPr>
              <p:cNvSpPr/>
              <p:nvPr/>
            </p:nvSpPr>
            <p:spPr>
              <a:xfrm>
                <a:off x="4256168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F179DAFE-653F-6645-A295-A1F4D3FF62D0}"/>
                  </a:ext>
                </a:extLst>
              </p:cNvPr>
              <p:cNvSpPr/>
              <p:nvPr/>
            </p:nvSpPr>
            <p:spPr>
              <a:xfrm>
                <a:off x="7104698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7A958049-5BD6-8E47-84A3-0EF41E3D6C24}"/>
                  </a:ext>
                </a:extLst>
              </p:cNvPr>
              <p:cNvSpPr/>
              <p:nvPr/>
            </p:nvSpPr>
            <p:spPr>
              <a:xfrm>
                <a:off x="4256167" y="4614292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F3190AED-8478-3E43-8894-27E1C0433793}"/>
                  </a:ext>
                </a:extLst>
              </p:cNvPr>
              <p:cNvSpPr/>
              <p:nvPr/>
            </p:nvSpPr>
            <p:spPr>
              <a:xfrm>
                <a:off x="4164727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EA896A50-B418-244B-B6DA-F14C66DC7F7C}"/>
                  </a:ext>
                </a:extLst>
              </p:cNvPr>
              <p:cNvSpPr/>
              <p:nvPr/>
            </p:nvSpPr>
            <p:spPr>
              <a:xfrm>
                <a:off x="5658075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E2D61D1C-BEB2-DE4C-B2D0-EC2C474575D6}"/>
                  </a:ext>
                </a:extLst>
              </p:cNvPr>
              <p:cNvSpPr/>
              <p:nvPr/>
            </p:nvSpPr>
            <p:spPr>
              <a:xfrm>
                <a:off x="4188089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5BBC8241-840F-3F40-8D0A-4847ABF155DE}"/>
                  </a:ext>
                </a:extLst>
              </p:cNvPr>
              <p:cNvSpPr/>
              <p:nvPr/>
            </p:nvSpPr>
            <p:spPr>
              <a:xfrm>
                <a:off x="5634713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51A3CD25-8176-BB47-A5F8-2E12AB5006D4}"/>
                  </a:ext>
                </a:extLst>
              </p:cNvPr>
              <p:cNvSpPr/>
              <p:nvPr/>
            </p:nvSpPr>
            <p:spPr>
              <a:xfrm>
                <a:off x="5634713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583BF85F-CA6B-3841-A2A7-6987F158704E}"/>
                  </a:ext>
                </a:extLst>
              </p:cNvPr>
              <p:cNvSpPr/>
              <p:nvPr/>
            </p:nvSpPr>
            <p:spPr>
              <a:xfrm>
                <a:off x="416472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DBEC734-F979-6C42-AF06-7C6FC52D77EE}"/>
                  </a:ext>
                </a:extLst>
              </p:cNvPr>
              <p:cNvSpPr/>
              <p:nvPr/>
            </p:nvSpPr>
            <p:spPr>
              <a:xfrm>
                <a:off x="710469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4CD61959-ACA0-F441-A884-EBF8D3AE8A1E}"/>
                  </a:ext>
                </a:extLst>
              </p:cNvPr>
              <p:cNvCxnSpPr>
                <a:cxnSpLocks/>
                <a:stCxn id="183" idx="0"/>
                <a:endCxn id="185" idx="2"/>
              </p:cNvCxnSpPr>
              <p:nvPr/>
            </p:nvCxnSpPr>
            <p:spPr>
              <a:xfrm flipH="1">
                <a:off x="4991160" y="3266748"/>
                <a:ext cx="1" cy="269244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F5225982-E06C-8B41-9D27-AFA8CFBAA8E8}"/>
                  </a:ext>
                </a:extLst>
              </p:cNvPr>
              <p:cNvCxnSpPr>
                <a:cxnSpLocks/>
                <a:endCxn id="181" idx="3"/>
              </p:cNvCxnSpPr>
              <p:nvPr/>
            </p:nvCxnSpPr>
            <p:spPr>
              <a:xfrm>
                <a:off x="4268954" y="3894197"/>
                <a:ext cx="292718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EF0E497-6253-5B41-8C1E-05B53B088FA3}"/>
                  </a:ext>
                </a:extLst>
              </p:cNvPr>
              <p:cNvCxnSpPr>
                <a:endCxn id="181" idx="2"/>
              </p:cNvCxnSpPr>
              <p:nvPr/>
            </p:nvCxnSpPr>
            <p:spPr>
              <a:xfrm>
                <a:off x="6408169" y="3261991"/>
                <a:ext cx="0" cy="1349653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C5D2C4F7-CECB-6540-A02E-3AD438CAEF77}"/>
                  </a:ext>
                </a:extLst>
              </p:cNvPr>
              <p:cNvCxnSpPr/>
              <p:nvPr/>
            </p:nvCxnSpPr>
            <p:spPr>
              <a:xfrm flipH="1">
                <a:off x="6280365" y="4600484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1935E40A-85A7-BC4F-8872-74881FA51113}"/>
                  </a:ext>
                </a:extLst>
              </p:cNvPr>
              <p:cNvCxnSpPr/>
              <p:nvPr/>
            </p:nvCxnSpPr>
            <p:spPr>
              <a:xfrm flipH="1">
                <a:off x="5751981" y="5041347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1FF005AA-4ADF-C64A-BC94-25E0507F1C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0364" y="5050589"/>
                <a:ext cx="198497" cy="224722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0" name="Triangle 199">
                <a:extLst>
                  <a:ext uri="{FF2B5EF4-FFF2-40B4-BE49-F238E27FC236}">
                    <a16:creationId xmlns:a16="http://schemas.microsoft.com/office/drawing/2014/main" id="{88CABA5C-0148-D840-B01F-DA2846BF9A8E}"/>
                  </a:ext>
                </a:extLst>
              </p:cNvPr>
              <p:cNvSpPr/>
              <p:nvPr/>
            </p:nvSpPr>
            <p:spPr>
              <a:xfrm>
                <a:off x="5312937" y="385474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Triangle 200">
                <a:extLst>
                  <a:ext uri="{FF2B5EF4-FFF2-40B4-BE49-F238E27FC236}">
                    <a16:creationId xmlns:a16="http://schemas.microsoft.com/office/drawing/2014/main" id="{0B74287B-271B-FB46-AF16-D7A0B5B97E69}"/>
                  </a:ext>
                </a:extLst>
              </p:cNvPr>
              <p:cNvSpPr/>
              <p:nvPr/>
            </p:nvSpPr>
            <p:spPr>
              <a:xfrm>
                <a:off x="6028697" y="384537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Triangle 201">
                <a:extLst>
                  <a:ext uri="{FF2B5EF4-FFF2-40B4-BE49-F238E27FC236}">
                    <a16:creationId xmlns:a16="http://schemas.microsoft.com/office/drawing/2014/main" id="{8DB54335-8FF5-184A-9430-617E7D7474F5}"/>
                  </a:ext>
                </a:extLst>
              </p:cNvPr>
              <p:cNvSpPr/>
              <p:nvPr/>
            </p:nvSpPr>
            <p:spPr>
              <a:xfrm>
                <a:off x="5314284" y="5231846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Triangle 202">
                <a:extLst>
                  <a:ext uri="{FF2B5EF4-FFF2-40B4-BE49-F238E27FC236}">
                    <a16:creationId xmlns:a16="http://schemas.microsoft.com/office/drawing/2014/main" id="{2358B988-7767-E844-A708-C2C11D8A6C6F}"/>
                  </a:ext>
                </a:extLst>
              </p:cNvPr>
              <p:cNvSpPr/>
              <p:nvPr/>
            </p:nvSpPr>
            <p:spPr>
              <a:xfrm>
                <a:off x="4944861" y="421435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AB7080FC-1486-4040-B62A-A945B287C4C9}"/>
                  </a:ext>
                </a:extLst>
              </p:cNvPr>
              <p:cNvSpPr/>
              <p:nvPr/>
            </p:nvSpPr>
            <p:spPr>
              <a:xfrm>
                <a:off x="4947443" y="495914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4761694C-899C-EE4E-9024-26A7A3AF00D8}"/>
                  </a:ext>
                </a:extLst>
              </p:cNvPr>
              <p:cNvSpPr/>
              <p:nvPr/>
            </p:nvSpPr>
            <p:spPr>
              <a:xfrm>
                <a:off x="6356919" y="418112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Triangle 205">
                <a:extLst>
                  <a:ext uri="{FF2B5EF4-FFF2-40B4-BE49-F238E27FC236}">
                    <a16:creationId xmlns:a16="http://schemas.microsoft.com/office/drawing/2014/main" id="{132FAB62-E611-DE40-BD84-447BF7757F63}"/>
                  </a:ext>
                </a:extLst>
              </p:cNvPr>
              <p:cNvSpPr/>
              <p:nvPr/>
            </p:nvSpPr>
            <p:spPr>
              <a:xfrm>
                <a:off x="6283056" y="476281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Triangle 206">
                <a:extLst>
                  <a:ext uri="{FF2B5EF4-FFF2-40B4-BE49-F238E27FC236}">
                    <a16:creationId xmlns:a16="http://schemas.microsoft.com/office/drawing/2014/main" id="{3F1B4C1D-C9EF-1D4A-ADE8-FE5B37C216D5}"/>
                  </a:ext>
                </a:extLst>
              </p:cNvPr>
              <p:cNvSpPr/>
              <p:nvPr/>
            </p:nvSpPr>
            <p:spPr>
              <a:xfrm>
                <a:off x="5977405" y="507867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CFC42DC1-CFBD-9E43-B778-896BFB7EA713}"/>
                  </a:ext>
                </a:extLst>
              </p:cNvPr>
              <p:cNvCxnSpPr>
                <a:cxnSpLocks/>
                <a:endCxn id="185" idx="3"/>
              </p:cNvCxnSpPr>
              <p:nvPr/>
            </p:nvCxnSpPr>
            <p:spPr>
              <a:xfrm>
                <a:off x="4246860" y="5285190"/>
                <a:ext cx="1479292" cy="155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9" name="Diamond 208">
                <a:extLst>
                  <a:ext uri="{FF2B5EF4-FFF2-40B4-BE49-F238E27FC236}">
                    <a16:creationId xmlns:a16="http://schemas.microsoft.com/office/drawing/2014/main" id="{4E4CBE0B-D762-934D-BF4D-AFC552D95231}"/>
                  </a:ext>
                </a:extLst>
              </p:cNvPr>
              <p:cNvSpPr/>
              <p:nvPr/>
            </p:nvSpPr>
            <p:spPr>
              <a:xfrm>
                <a:off x="531235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0" name="Diamond 209">
                <a:extLst>
                  <a:ext uri="{FF2B5EF4-FFF2-40B4-BE49-F238E27FC236}">
                    <a16:creationId xmlns:a16="http://schemas.microsoft.com/office/drawing/2014/main" id="{C1D43978-E2A2-974D-A3AD-EBA663CFA218}"/>
                  </a:ext>
                </a:extLst>
              </p:cNvPr>
              <p:cNvSpPr/>
              <p:nvPr/>
            </p:nvSpPr>
            <p:spPr>
              <a:xfrm>
                <a:off x="598297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1" name="Diamond 210">
                <a:extLst>
                  <a:ext uri="{FF2B5EF4-FFF2-40B4-BE49-F238E27FC236}">
                    <a16:creationId xmlns:a16="http://schemas.microsoft.com/office/drawing/2014/main" id="{8DF87A42-B2DB-3B4F-AE8E-3F8BCFC1A610}"/>
                  </a:ext>
                </a:extLst>
              </p:cNvPr>
              <p:cNvSpPr/>
              <p:nvPr/>
            </p:nvSpPr>
            <p:spPr>
              <a:xfrm>
                <a:off x="533743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Diamond 211">
                <a:extLst>
                  <a:ext uri="{FF2B5EF4-FFF2-40B4-BE49-F238E27FC236}">
                    <a16:creationId xmlns:a16="http://schemas.microsoft.com/office/drawing/2014/main" id="{E74AC9B5-1777-BC4D-B776-CC5E2CEA8ABB}"/>
                  </a:ext>
                </a:extLst>
              </p:cNvPr>
              <p:cNvSpPr/>
              <p:nvPr/>
            </p:nvSpPr>
            <p:spPr>
              <a:xfrm>
                <a:off x="600805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AC6DB9A-0DB7-C746-A91F-76A5ECE852B5}"/>
                </a:ext>
              </a:extLst>
            </p:cNvPr>
            <p:cNvSpPr txBox="1"/>
            <p:nvPr/>
          </p:nvSpPr>
          <p:spPr>
            <a:xfrm>
              <a:off x="435676" y="2463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8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CD0A77E8-CE35-6444-9808-370D0A7E3C7B}"/>
                </a:ext>
              </a:extLst>
            </p:cNvPr>
            <p:cNvSpPr txBox="1"/>
            <p:nvPr/>
          </p:nvSpPr>
          <p:spPr>
            <a:xfrm>
              <a:off x="2337260" y="24501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F45AB2BD-2BA7-B842-99E5-C9E0DBC3F484}"/>
                </a:ext>
              </a:extLst>
            </p:cNvPr>
            <p:cNvSpPr txBox="1"/>
            <p:nvPr/>
          </p:nvSpPr>
          <p:spPr>
            <a:xfrm>
              <a:off x="3862463" y="2437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78619C50-9684-DB41-8D3A-91F666D0BDBE}"/>
                </a:ext>
              </a:extLst>
            </p:cNvPr>
            <p:cNvSpPr txBox="1"/>
            <p:nvPr/>
          </p:nvSpPr>
          <p:spPr>
            <a:xfrm>
              <a:off x="435676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825EE856-9557-DC40-B1BD-2FBE198DC887}"/>
                </a:ext>
              </a:extLst>
            </p:cNvPr>
            <p:cNvSpPr txBox="1"/>
            <p:nvPr/>
          </p:nvSpPr>
          <p:spPr>
            <a:xfrm>
              <a:off x="2337260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46556F1B-54E0-874F-A9FD-2B0B321E73A5}"/>
                </a:ext>
              </a:extLst>
            </p:cNvPr>
            <p:cNvSpPr txBox="1"/>
            <p:nvPr/>
          </p:nvSpPr>
          <p:spPr>
            <a:xfrm>
              <a:off x="3862463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3DEFCD9-879E-894C-B8D9-D4DD4E19C50F}"/>
                </a:ext>
              </a:extLst>
            </p:cNvPr>
            <p:cNvSpPr txBox="1"/>
            <p:nvPr/>
          </p:nvSpPr>
          <p:spPr>
            <a:xfrm>
              <a:off x="435676" y="56988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7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44F3C92-5CEC-E04F-9446-946426AED20A}"/>
                </a:ext>
              </a:extLst>
            </p:cNvPr>
            <p:cNvSpPr txBox="1"/>
            <p:nvPr/>
          </p:nvSpPr>
          <p:spPr>
            <a:xfrm>
              <a:off x="2337260" y="568562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1DBDE367-FA8C-C846-A8DE-1EDFE61D88D6}"/>
              </a:ext>
            </a:extLst>
          </p:cNvPr>
          <p:cNvGrpSpPr/>
          <p:nvPr/>
        </p:nvGrpSpPr>
        <p:grpSpPr>
          <a:xfrm>
            <a:off x="5079451" y="3234342"/>
            <a:ext cx="3358249" cy="3168978"/>
            <a:chOff x="476994" y="1089765"/>
            <a:chExt cx="3358249" cy="3168978"/>
          </a:xfrm>
        </p:grpSpPr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CBA9516F-6C4C-1C46-843F-799424060447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7B7706F0-2AD4-DE46-A0D6-53625EF22C7F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BB0476D6-A2D2-3840-A68E-B26BC8807BE2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1FF051CD-0D50-A14D-B3D2-ABCE35122358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671EB1DF-AFEF-924B-894F-749A3D4E5192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EA9B4BD5-E7DE-824F-B3EC-7266833B9217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C218040D-95A7-DB48-B6C1-75729F9D39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FBCD17F7-B420-8148-B524-11372E5FD98A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3C8580A3-D0D9-0442-9E5C-52A35AD7DACF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17" name="Oval 316">
                <a:extLst>
                  <a:ext uri="{FF2B5EF4-FFF2-40B4-BE49-F238E27FC236}">
                    <a16:creationId xmlns:a16="http://schemas.microsoft.com/office/drawing/2014/main" id="{8A524BB2-C9F9-3149-ADA6-6EFDB73EA97D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8" name="Oval 317">
                <a:extLst>
                  <a:ext uri="{FF2B5EF4-FFF2-40B4-BE49-F238E27FC236}">
                    <a16:creationId xmlns:a16="http://schemas.microsoft.com/office/drawing/2014/main" id="{8D21DDAE-30CD-FA4A-8C15-B9DE47BA926F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9" name="Oval 318">
                <a:extLst>
                  <a:ext uri="{FF2B5EF4-FFF2-40B4-BE49-F238E27FC236}">
                    <a16:creationId xmlns:a16="http://schemas.microsoft.com/office/drawing/2014/main" id="{0F3D42C2-5D07-5840-ADCD-11E7E81980A2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0" name="Oval 319">
                <a:extLst>
                  <a:ext uri="{FF2B5EF4-FFF2-40B4-BE49-F238E27FC236}">
                    <a16:creationId xmlns:a16="http://schemas.microsoft.com/office/drawing/2014/main" id="{97BE762F-9471-2243-8777-F48A60EDE751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9011D8F3-D93D-EE4E-B28E-B81AC4054609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40123D39-3ABB-1C45-AEB5-21C71CB36BA4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07F4D004-A870-974F-8F20-9DD60DA45738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324" name="Triangle 323">
                <a:extLst>
                  <a:ext uri="{FF2B5EF4-FFF2-40B4-BE49-F238E27FC236}">
                    <a16:creationId xmlns:a16="http://schemas.microsoft.com/office/drawing/2014/main" id="{DC59DAF7-FEB6-B549-9CB5-180D2428BC09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5" name="Triangle 324">
                <a:extLst>
                  <a:ext uri="{FF2B5EF4-FFF2-40B4-BE49-F238E27FC236}">
                    <a16:creationId xmlns:a16="http://schemas.microsoft.com/office/drawing/2014/main" id="{8EEEFA8D-05C2-B346-AC48-90E13FC25672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6" name="Triangle 325">
                <a:extLst>
                  <a:ext uri="{FF2B5EF4-FFF2-40B4-BE49-F238E27FC236}">
                    <a16:creationId xmlns:a16="http://schemas.microsoft.com/office/drawing/2014/main" id="{1BFF1A11-8D14-024F-8E60-853DBA1C97DE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7" name="Triangle 326">
                <a:extLst>
                  <a:ext uri="{FF2B5EF4-FFF2-40B4-BE49-F238E27FC236}">
                    <a16:creationId xmlns:a16="http://schemas.microsoft.com/office/drawing/2014/main" id="{5F4A8D62-249A-1341-A67B-F11308DF2F03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6FD83B99-A9E1-A74E-BCCD-1707780D248C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52E01B58-70CD-EE43-923C-0639AE708AD1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EED2EE09-BA5C-5144-8D19-3BFA5DE9E54A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6C34EE70-1707-AA46-8C40-D3A0A84548C1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7385ADDD-B4B4-9C4E-AF9C-D1CD935C727E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7C9D22F2-5313-AD4E-9460-FDE0CF2E241E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380C4AEF-0978-734C-9421-C019CB9197EB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078D5995-9541-854E-BB93-0098EE6676E5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A8BEFB27-15D8-E048-9AC2-A5C4CF18EF8C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576AEE3F-CE72-8D47-B569-B9978BA3CAE2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5666E88-CEFB-7641-923A-57CB6AF6524E}"/>
              </a:ext>
            </a:extLst>
          </p:cNvPr>
          <p:cNvSpPr txBox="1"/>
          <p:nvPr/>
        </p:nvSpPr>
        <p:spPr>
          <a:xfrm>
            <a:off x="535209" y="6495264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patch of elements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5D0927-4BF3-7741-96AC-5AA9585A9239}"/>
              </a:ext>
            </a:extLst>
          </p:cNvPr>
          <p:cNvSpPr txBox="1"/>
          <p:nvPr/>
        </p:nvSpPr>
        <p:spPr>
          <a:xfrm>
            <a:off x="4313316" y="6495264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No expectation of nodal ordering..</a:t>
            </a:r>
          </a:p>
        </p:txBody>
      </p:sp>
    </p:spTree>
    <p:extLst>
      <p:ext uri="{BB962C8B-B14F-4D97-AF65-F5344CB8AC3E}">
        <p14:creationId xmlns:p14="http://schemas.microsoft.com/office/powerpoint/2010/main" val="132228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Node and Edge-loops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EBVC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nodes for Time/Source/etc.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edges for Advection/Diffusion/etc. (integrated by parts terms)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751F5FA-E232-404B-9151-C65D4E226C73}"/>
              </a:ext>
            </a:extLst>
          </p:cNvPr>
          <p:cNvGrpSpPr/>
          <p:nvPr/>
        </p:nvGrpSpPr>
        <p:grpSpPr>
          <a:xfrm>
            <a:off x="309898" y="2650158"/>
            <a:ext cx="3358249" cy="3168978"/>
            <a:chOff x="476994" y="1089765"/>
            <a:chExt cx="3358249" cy="3168978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105CF683-62F9-6B45-92C5-334856D9AD20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93BF3175-1D34-C04A-814C-B9D2F200F2BD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ECE6E753-868F-2C4A-B2A6-A32B166D7DB3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15AE8145-8846-D64A-8743-C89BC87C0471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97A9AC2B-A8AC-5448-82BC-2212BB2B6ED5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FAA34398-177A-854F-950C-DE19EA8BD901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239C62A8-663C-2848-8288-B3D34FB954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360C133A-C793-424A-94C2-BC05B3E012F5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2A2102CF-2850-B04D-9AFF-AEDBECE44CC0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13FC01CB-B7CF-B043-9D67-C2CEFD5E7A88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50C404B6-6B30-C449-B238-B7768D252CF5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0684B28B-655D-EF4D-8051-6A422CE74475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38276D85-A9FC-DD4F-99D6-B497C23EFDAB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DE655F2D-57AE-D748-A755-8DF13551508F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3C313A04-461D-9747-BFE3-A8717A23CC80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261F5235-F466-5F49-BD19-8887BA21D1CB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165" name="Triangle 164">
                <a:extLst>
                  <a:ext uri="{FF2B5EF4-FFF2-40B4-BE49-F238E27FC236}">
                    <a16:creationId xmlns:a16="http://schemas.microsoft.com/office/drawing/2014/main" id="{512F1058-9B41-9745-A7F4-1CA1E9D33ED4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Triangle 165">
                <a:extLst>
                  <a:ext uri="{FF2B5EF4-FFF2-40B4-BE49-F238E27FC236}">
                    <a16:creationId xmlns:a16="http://schemas.microsoft.com/office/drawing/2014/main" id="{3B60ACFB-E1F5-8A4B-9E67-AFD60A7AC3C0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Triangle 166">
                <a:extLst>
                  <a:ext uri="{FF2B5EF4-FFF2-40B4-BE49-F238E27FC236}">
                    <a16:creationId xmlns:a16="http://schemas.microsoft.com/office/drawing/2014/main" id="{7091E1BA-3C15-CD46-8CAC-9B9FFD90E1BE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Triangle 167">
                <a:extLst>
                  <a:ext uri="{FF2B5EF4-FFF2-40B4-BE49-F238E27FC236}">
                    <a16:creationId xmlns:a16="http://schemas.microsoft.com/office/drawing/2014/main" id="{C8A5FBC3-DC3B-EE41-B8CB-7A94C036A640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251EB6B8-B947-8E4E-83EF-9557DD794ABE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3AE9D1D1-ED8B-5C4B-A953-D7E59CA792C2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83D3260-9F85-664E-9DB0-403F21ED3CF5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CC07215-0992-A14D-ACBE-7E271033C0D4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89828900-CFDD-224D-90CD-3D636E74551C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2205D9E-10CC-A44D-8AC7-BBCA3C5EC5D6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CCE1987-1858-104C-A590-8F9013754201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D3784304-7668-BD4F-812A-811C0C359256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334CB2E-5E09-AC40-A68F-5AA715116CC4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5761C622-2B93-0840-9917-900433BCC5C0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BCF7B7A0-872F-9F4E-BDFA-2D8348895753}"/>
              </a:ext>
            </a:extLst>
          </p:cNvPr>
          <p:cNvGrpSpPr/>
          <p:nvPr/>
        </p:nvGrpSpPr>
        <p:grpSpPr>
          <a:xfrm>
            <a:off x="6459032" y="4376237"/>
            <a:ext cx="2297823" cy="1143095"/>
            <a:chOff x="7874215" y="2879810"/>
            <a:chExt cx="2297823" cy="1143095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8077DDF9-390E-9747-8E39-B65463224063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15632B8C-37A2-024B-87AE-BE751E13B57E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2545BE67-07C6-304B-896A-737886DEF6B4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59C61E8B-4B00-F74F-AE36-8B8FE1C106D8}"/>
                    </a:ext>
                  </a:extLst>
                </p:cNvPr>
                <p:cNvCxnSpPr>
                  <a:cxnSpLocks/>
                  <a:endCxn id="226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5127E488-83C9-804C-8B9F-741B222C8413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E5BD28B0-6EC3-814E-8FF3-3CD141A0EA2A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157C1B6B-A040-9349-B294-5F19B38A009B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228" name="Triangle 227">
                  <a:extLst>
                    <a:ext uri="{FF2B5EF4-FFF2-40B4-BE49-F238E27FC236}">
                      <a16:creationId xmlns:a16="http://schemas.microsoft.com/office/drawing/2014/main" id="{A166437C-5190-C449-B590-0EF6F9DFB885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83F22C6B-F0C1-D94B-9847-CA1D03F91CAA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41373277-F8E9-164C-B297-CF90F401A19B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67F53896-F6CD-9B47-AF4C-B60459367C33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8BC72345-D708-5341-9656-ED18378B8927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E01E610-F6D5-AF45-B320-45B3359BF859}"/>
              </a:ext>
            </a:extLst>
          </p:cNvPr>
          <p:cNvGrpSpPr/>
          <p:nvPr/>
        </p:nvGrpSpPr>
        <p:grpSpPr>
          <a:xfrm>
            <a:off x="4002734" y="2641118"/>
            <a:ext cx="1426464" cy="1386484"/>
            <a:chOff x="5930432" y="4272731"/>
            <a:chExt cx="1426464" cy="1386484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DDC4DFA-78E3-B04A-86FA-AD7BC7B31D1E}"/>
                </a:ext>
              </a:extLst>
            </p:cNvPr>
            <p:cNvGrpSpPr/>
            <p:nvPr/>
          </p:nvGrpSpPr>
          <p:grpSpPr>
            <a:xfrm>
              <a:off x="5930432" y="4272731"/>
              <a:ext cx="1426464" cy="1386484"/>
              <a:chOff x="4824155" y="834745"/>
              <a:chExt cx="1426464" cy="1386484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8BDC6137-A399-0B4D-A195-4DFFBC9B06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5270" y="834745"/>
                <a:ext cx="0" cy="13864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B243B1-2DA5-0442-B12E-011A2A61B2BE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29AD01E-4FCB-9241-86BA-ED6E5BDC56B9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786094FF-C745-6644-A1D3-62149DF88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4155" y="838051"/>
                <a:ext cx="142646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270A0D8-D72C-0745-9F26-96666747813F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E22B0B6A-AF15-E84C-85AC-4FC5312E0B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2483" y="1519470"/>
                <a:ext cx="157867" cy="451231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21060AAE-51FB-C64D-887D-6137D8A513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6627" y="1962612"/>
                <a:ext cx="515856" cy="254297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9266ACF4-C1E0-F445-A99C-A32EA3B6829A}"/>
                </a:ext>
              </a:extLst>
            </p:cNvPr>
            <p:cNvSpPr txBox="1"/>
            <p:nvPr/>
          </p:nvSpPr>
          <p:spPr>
            <a:xfrm>
              <a:off x="6742730" y="458326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DE1DE3B7-92F7-0043-A43F-CA5DA34E3810}"/>
              </a:ext>
            </a:extLst>
          </p:cNvPr>
          <p:cNvGrpSpPr/>
          <p:nvPr/>
        </p:nvGrpSpPr>
        <p:grpSpPr>
          <a:xfrm>
            <a:off x="3729508" y="4387073"/>
            <a:ext cx="2134985" cy="1380431"/>
            <a:chOff x="4824667" y="2873876"/>
            <a:chExt cx="2134985" cy="1380431"/>
          </a:xfrm>
        </p:grpSpPr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802E01E0-E79E-8047-8890-C6E5F594C549}"/>
                </a:ext>
              </a:extLst>
            </p:cNvPr>
            <p:cNvGrpSpPr/>
            <p:nvPr/>
          </p:nvGrpSpPr>
          <p:grpSpPr>
            <a:xfrm>
              <a:off x="4824667" y="2873876"/>
              <a:ext cx="2134985" cy="1380431"/>
              <a:chOff x="4363705" y="1968542"/>
              <a:chExt cx="2134985" cy="1380431"/>
            </a:xfrm>
          </p:grpSpPr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E1B32154-D213-1A49-93AE-2CED19053CCA}"/>
                  </a:ext>
                </a:extLst>
              </p:cNvPr>
              <p:cNvGrpSpPr/>
              <p:nvPr/>
            </p:nvGrpSpPr>
            <p:grpSpPr>
              <a:xfrm>
                <a:off x="4407089" y="1968542"/>
                <a:ext cx="1652866" cy="1380431"/>
                <a:chOff x="4151842" y="1790494"/>
                <a:chExt cx="1652866" cy="1380431"/>
              </a:xfrm>
            </p:grpSpPr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92048D82-D4C5-2649-B1C1-736706E1B63C}"/>
                    </a:ext>
                  </a:extLst>
                </p:cNvPr>
                <p:cNvCxnSpPr/>
                <p:nvPr/>
              </p:nvCxnSpPr>
              <p:spPr>
                <a:xfrm flipH="1">
                  <a:off x="4982319" y="1790494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915B8E49-44A8-C444-93E2-35E812533642}"/>
                    </a:ext>
                  </a:extLst>
                </p:cNvPr>
                <p:cNvCxnSpPr/>
                <p:nvPr/>
              </p:nvCxnSpPr>
              <p:spPr>
                <a:xfrm flipH="1">
                  <a:off x="4985216" y="2486866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354C9BE5-B129-EC47-AD92-84B45FDF48C8}"/>
                    </a:ext>
                  </a:extLst>
                </p:cNvPr>
                <p:cNvCxnSpPr>
                  <a:cxnSpLocks/>
                  <a:stCxn id="271" idx="2"/>
                </p:cNvCxnSpPr>
                <p:nvPr/>
              </p:nvCxnSpPr>
              <p:spPr>
                <a:xfrm flipH="1" flipV="1">
                  <a:off x="4332822" y="2519377"/>
                  <a:ext cx="132588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7499B524-B226-604B-BD33-8CA0988665CA}"/>
                    </a:ext>
                  </a:extLst>
                </p:cNvPr>
                <p:cNvSpPr/>
                <p:nvPr/>
              </p:nvSpPr>
              <p:spPr>
                <a:xfrm>
                  <a:off x="4151842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Oval 270">
                  <a:extLst>
                    <a:ext uri="{FF2B5EF4-FFF2-40B4-BE49-F238E27FC236}">
                      <a16:creationId xmlns:a16="http://schemas.microsoft.com/office/drawing/2014/main" id="{704A19EE-0137-8248-A546-5533378940F5}"/>
                    </a:ext>
                  </a:extLst>
                </p:cNvPr>
                <p:cNvSpPr/>
                <p:nvPr/>
              </p:nvSpPr>
              <p:spPr>
                <a:xfrm>
                  <a:off x="5621828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2" name="Triangle 271">
                  <a:extLst>
                    <a:ext uri="{FF2B5EF4-FFF2-40B4-BE49-F238E27FC236}">
                      <a16:creationId xmlns:a16="http://schemas.microsoft.com/office/drawing/2014/main" id="{9DD4B234-DC60-6B4F-A486-130E1325CBEC}"/>
                    </a:ext>
                  </a:extLst>
                </p:cNvPr>
                <p:cNvSpPr/>
                <p:nvPr/>
              </p:nvSpPr>
              <p:spPr>
                <a:xfrm>
                  <a:off x="4941339" y="2459653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B34620A9-877D-334B-9FA6-3A3B31E805B7}"/>
                  </a:ext>
                </a:extLst>
              </p:cNvPr>
              <p:cNvSpPr txBox="1"/>
              <p:nvPr/>
            </p:nvSpPr>
            <p:spPr>
              <a:xfrm>
                <a:off x="4363705" y="230563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n1 (L)</a:t>
                </a: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EE738808-37EA-6C4D-B03D-CE0D677FA529}"/>
                  </a:ext>
                </a:extLst>
              </p:cNvPr>
              <p:cNvSpPr txBox="1"/>
              <p:nvPr/>
            </p:nvSpPr>
            <p:spPr>
              <a:xfrm>
                <a:off x="5756179" y="2305631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(R)</a:t>
                </a:r>
              </a:p>
            </p:txBody>
          </p: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92925FA6-8DC0-5441-93B8-AE4F4BB6E404}"/>
                  </a:ext>
                </a:extLst>
              </p:cNvPr>
              <p:cNvSpPr txBox="1"/>
              <p:nvPr/>
            </p:nvSpPr>
            <p:spPr>
              <a:xfrm>
                <a:off x="4738991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e1</a:t>
                </a:r>
              </a:p>
            </p:txBody>
          </p:sp>
        </p:grp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EFF1BFAE-CEE9-A443-852F-791616752C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570" y="3480493"/>
              <a:ext cx="479559" cy="10248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274" name="Picture 273">
            <a:extLst>
              <a:ext uri="{FF2B5EF4-FFF2-40B4-BE49-F238E27FC236}">
                <a16:creationId xmlns:a16="http://schemas.microsoft.com/office/drawing/2014/main" id="{D235EB80-3236-9C4F-A64B-249D4D680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094" y="2682303"/>
            <a:ext cx="3302000" cy="119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977620-9EB3-6A4A-B4FA-E8348234F9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35" b="19384"/>
          <a:stretch/>
        </p:blipFill>
        <p:spPr>
          <a:xfrm>
            <a:off x="2930793" y="5890609"/>
            <a:ext cx="5867400" cy="86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6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0719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D6285F4-0283-9F4B-99D2-821A4FAD2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7543800" cy="570225"/>
          </a:xfrm>
        </p:spPr>
        <p:txBody>
          <a:bodyPr/>
          <a:lstStyle/>
          <a:p>
            <a:r>
              <a:rPr lang="en-US" dirty="0"/>
              <a:t>Introducing a [Structured Mesh] over Heart Domain, </a:t>
            </a:r>
            <a:r>
              <a:rPr lang="en-US" dirty="0">
                <a:latin typeface="Symbol" pitchFamily="2" charset="2"/>
              </a:rPr>
              <a:t>W;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8959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99DD4514-586E-684F-A546-947AE12E3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777" y="3306915"/>
            <a:ext cx="7429500" cy="10922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Let us define a general implicit time integrator that is A-stable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For y’ = k y ; y(0) = 1; y(t) = </a:t>
            </a:r>
            <a:r>
              <a:rPr lang="en-US" dirty="0" err="1"/>
              <a:t>e</a:t>
            </a:r>
            <a:r>
              <a:rPr lang="en-US" baseline="30000" dirty="0" err="1"/>
              <a:t>kt</a:t>
            </a:r>
            <a:r>
              <a:rPr lang="en-US" dirty="0"/>
              <a:t> solution approaches zero as time increases for k &lt; 0</a:t>
            </a:r>
            <a:endParaRPr lang="en-US" baseline="30000" dirty="0"/>
          </a:p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 nodal iteration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E01E610-F6D5-AF45-B320-45B3359BF859}"/>
              </a:ext>
            </a:extLst>
          </p:cNvPr>
          <p:cNvGrpSpPr/>
          <p:nvPr/>
        </p:nvGrpSpPr>
        <p:grpSpPr>
          <a:xfrm>
            <a:off x="268933" y="3159773"/>
            <a:ext cx="1426464" cy="1386484"/>
            <a:chOff x="5930432" y="4272731"/>
            <a:chExt cx="1426464" cy="1386484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DDC4DFA-78E3-B04A-86FA-AD7BC7B31D1E}"/>
                </a:ext>
              </a:extLst>
            </p:cNvPr>
            <p:cNvGrpSpPr/>
            <p:nvPr/>
          </p:nvGrpSpPr>
          <p:grpSpPr>
            <a:xfrm>
              <a:off x="5930432" y="4272731"/>
              <a:ext cx="1426464" cy="1386484"/>
              <a:chOff x="4824155" y="834745"/>
              <a:chExt cx="1426464" cy="1386484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8BDC6137-A399-0B4D-A195-4DFFBC9B06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5270" y="834745"/>
                <a:ext cx="0" cy="13864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B243B1-2DA5-0442-B12E-011A2A61B2BE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29AD01E-4FCB-9241-86BA-ED6E5BDC56B9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786094FF-C745-6644-A1D3-62149DF88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4155" y="838051"/>
                <a:ext cx="142646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270A0D8-D72C-0745-9F26-96666747813F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E22B0B6A-AF15-E84C-85AC-4FC5312E0B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2483" y="1519470"/>
                <a:ext cx="157867" cy="451231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21060AAE-51FB-C64D-887D-6137D8A513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6627" y="1962612"/>
                <a:ext cx="515856" cy="254297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9266ACF4-C1E0-F445-A99C-A32EA3B6829A}"/>
                </a:ext>
              </a:extLst>
            </p:cNvPr>
            <p:cNvSpPr txBox="1"/>
            <p:nvPr/>
          </p:nvSpPr>
          <p:spPr>
            <a:xfrm>
              <a:off x="6742730" y="458326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338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Implicit Time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375613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 https://github.com/NaluCFD/Nalu/blob/master/src/ScalarMassBDF2NodeSuppAlg.C</a:t>
            </a: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3E086C-87A9-EC48-8D53-44FE1558C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447" y="2062272"/>
            <a:ext cx="7304690" cy="4572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ABB4B7-7E58-F842-A3C7-A9CF5AC05909}"/>
              </a:ext>
            </a:extLst>
          </p:cNvPr>
          <p:cNvSpPr txBox="1"/>
          <p:nvPr/>
        </p:nvSpPr>
        <p:spPr>
          <a:xfrm>
            <a:off x="5192486" y="6449606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the implicit term</a:t>
            </a:r>
          </a:p>
        </p:txBody>
      </p:sp>
    </p:spTree>
    <p:extLst>
      <p:ext uri="{BB962C8B-B14F-4D97-AF65-F5344CB8AC3E}">
        <p14:creationId xmlns:p14="http://schemas.microsoft.com/office/powerpoint/2010/main" val="34731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Source Term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Source terms for the edge-based scheme are also assembled over a nodal loop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Note that in this scheme, we are using single point quadrature, i.e., the function is evaluated at a single point</a:t>
            </a:r>
          </a:p>
          <a:p>
            <a:pPr>
              <a:buFont typeface="Arial" charset="0"/>
              <a:buChar char="•"/>
            </a:pPr>
            <a:r>
              <a:rPr lang="en-US" dirty="0"/>
              <a:t> p = 2N -1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Where N is the number of integration points and p is the polynomial order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For a linear basis, using one-point quadrature is design-order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E01E610-F6D5-AF45-B320-45B3359BF859}"/>
              </a:ext>
            </a:extLst>
          </p:cNvPr>
          <p:cNvGrpSpPr/>
          <p:nvPr/>
        </p:nvGrpSpPr>
        <p:grpSpPr>
          <a:xfrm>
            <a:off x="1455477" y="2120356"/>
            <a:ext cx="1426464" cy="1386484"/>
            <a:chOff x="5930432" y="4272731"/>
            <a:chExt cx="1426464" cy="1386484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DDC4DFA-78E3-B04A-86FA-AD7BC7B31D1E}"/>
                </a:ext>
              </a:extLst>
            </p:cNvPr>
            <p:cNvGrpSpPr/>
            <p:nvPr/>
          </p:nvGrpSpPr>
          <p:grpSpPr>
            <a:xfrm>
              <a:off x="5930432" y="4272731"/>
              <a:ext cx="1426464" cy="1386484"/>
              <a:chOff x="4824155" y="834745"/>
              <a:chExt cx="1426464" cy="1386484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8BDC6137-A399-0B4D-A195-4DFFBC9B06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5270" y="834745"/>
                <a:ext cx="0" cy="13864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B243B1-2DA5-0442-B12E-011A2A61B2BE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29AD01E-4FCB-9241-86BA-ED6E5BDC56B9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786094FF-C745-6644-A1D3-62149DF88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4155" y="838051"/>
                <a:ext cx="142646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270A0D8-D72C-0745-9F26-96666747813F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E22B0B6A-AF15-E84C-85AC-4FC5312E0B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2483" y="1519470"/>
                <a:ext cx="157867" cy="451231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21060AAE-51FB-C64D-887D-6137D8A513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6627" y="1962612"/>
                <a:ext cx="515856" cy="254297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9266ACF4-C1E0-F445-A99C-A32EA3B6829A}"/>
                </a:ext>
              </a:extLst>
            </p:cNvPr>
            <p:cNvSpPr txBox="1"/>
            <p:nvPr/>
          </p:nvSpPr>
          <p:spPr>
            <a:xfrm>
              <a:off x="6742730" y="458326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36F0BF3-D778-404B-84F4-E0990F1BF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589" y="2216698"/>
            <a:ext cx="33020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7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Source Term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016384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https://github.com/NaluCFD/Nalu/blob/master/src/user_functions/VariableDensityMixFracSrcNodeSuppAlg.C</a:t>
            </a: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CC313-7B8F-7842-AD85-2D8CB3EC5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60" y="2249424"/>
            <a:ext cx="7363127" cy="46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1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Advection Discretization (no stabilization)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advection,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edges are required for the full assembly at node 2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Recall, that the mass flow rate at an integration point is prescribed</a:t>
            </a:r>
          </a:p>
          <a:p>
            <a:pPr>
              <a:buFont typeface="Arial" charset="0"/>
              <a:buChar char="•"/>
            </a:pPr>
            <a:r>
              <a:rPr lang="en-US" dirty="0"/>
              <a:t> Moreover, since the integration point is at the edge mid-point, </a:t>
            </a:r>
            <a:r>
              <a:rPr lang="en-US" dirty="0" err="1">
                <a:latin typeface="Symbol" pitchFamily="2" charset="2"/>
              </a:rPr>
              <a:t>f</a:t>
            </a:r>
            <a:r>
              <a:rPr lang="en-US" baseline="-25000" dirty="0" err="1"/>
              <a:t>ip</a:t>
            </a:r>
            <a:r>
              <a:rPr lang="en-US" dirty="0"/>
              <a:t> = (</a:t>
            </a:r>
            <a:r>
              <a:rPr lang="en-US" dirty="0" err="1">
                <a:latin typeface="Symbol" pitchFamily="2" charset="2"/>
              </a:rPr>
              <a:t>f</a:t>
            </a:r>
            <a:r>
              <a:rPr lang="en-US" baseline="30000" dirty="0" err="1"/>
              <a:t>R</a:t>
            </a:r>
            <a:r>
              <a:rPr lang="en-US" dirty="0"/>
              <a:t> + </a:t>
            </a:r>
            <a:r>
              <a:rPr lang="en-US" dirty="0" err="1">
                <a:latin typeface="Symbol" pitchFamily="2" charset="2"/>
              </a:rPr>
              <a:t>f</a:t>
            </a:r>
            <a:r>
              <a:rPr lang="en-US" baseline="30000" dirty="0" err="1"/>
              <a:t>L</a:t>
            </a:r>
            <a:r>
              <a:rPr lang="en-US" dirty="0"/>
              <a:t>)/2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is a </a:t>
            </a:r>
            <a:r>
              <a:rPr lang="en-US" i="1" dirty="0"/>
              <a:t>central-</a:t>
            </a:r>
            <a:r>
              <a:rPr lang="en-US" dirty="0"/>
              <a:t> or </a:t>
            </a:r>
            <a:r>
              <a:rPr lang="en-US" i="1" dirty="0" err="1"/>
              <a:t>Galerkin</a:t>
            </a:r>
            <a:r>
              <a:rPr lang="en-US" i="1" dirty="0"/>
              <a:t>-based </a:t>
            </a:r>
            <a:r>
              <a:rPr lang="en-US" dirty="0"/>
              <a:t>advection operator; shown in </a:t>
            </a:r>
            <a:r>
              <a:rPr lang="en-US" u="sng" dirty="0"/>
              <a:t>conservative form</a:t>
            </a:r>
            <a:endParaRPr lang="en-US" i="1" u="sng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0F3A76-AB60-0243-B1E0-CA8E63675775}"/>
              </a:ext>
            </a:extLst>
          </p:cNvPr>
          <p:cNvGrpSpPr/>
          <p:nvPr/>
        </p:nvGrpSpPr>
        <p:grpSpPr>
          <a:xfrm>
            <a:off x="309898" y="2399786"/>
            <a:ext cx="3358249" cy="3168978"/>
            <a:chOff x="476994" y="1089765"/>
            <a:chExt cx="3358249" cy="316897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FC4ECE4-EB4E-B847-9612-95BC81CEB79A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162B196-C2A2-7946-9377-4E51FFE835A6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9ABCB22-82FF-6041-9459-BB42790FACA6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D761EE6-58BB-4C47-8AEC-8AFBC87FD3BD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793AE25-113F-684F-B38C-3C8AD1542F0B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286BE4A-3403-8C4F-9D22-DF37E8FE908B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5A2AE2E-38E0-2746-AC12-26F57F94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49F370F-963D-B243-9432-40EC0D5B7020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C252DC4-3C46-2942-AAB6-C697FB1223E9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C99E621-8853-DB4A-BB46-4952686F9151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0671BA9-D58A-DC4A-A520-06744C377B84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0613E5D-A49B-6240-A1DD-C723B102F9EB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FEDE159-5D12-0348-B5D4-16B9B574E3AD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601C34C-D36A-D341-918D-94F76F70054A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CF9FA9F-B9D6-6748-A67F-C0FE61C16EEE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D223B62-FDE5-D741-901F-684D4B91C1B3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43" name="Triangle 42">
                <a:extLst>
                  <a:ext uri="{FF2B5EF4-FFF2-40B4-BE49-F238E27FC236}">
                    <a16:creationId xmlns:a16="http://schemas.microsoft.com/office/drawing/2014/main" id="{FC90ADD7-F23B-5642-B3EA-A5220FD49300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riangle 43">
                <a:extLst>
                  <a:ext uri="{FF2B5EF4-FFF2-40B4-BE49-F238E27FC236}">
                    <a16:creationId xmlns:a16="http://schemas.microsoft.com/office/drawing/2014/main" id="{B580B934-0D1F-7E42-818D-A1C308A30086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717F1229-E99F-FF41-83AE-811E25A077DB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riangle 45">
                <a:extLst>
                  <a:ext uri="{FF2B5EF4-FFF2-40B4-BE49-F238E27FC236}">
                    <a16:creationId xmlns:a16="http://schemas.microsoft.com/office/drawing/2014/main" id="{8698BB35-176A-2F4F-AC65-17E57C860AD7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ADDBD8F-ECA3-E34D-812E-6B261EA47CF4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62912E-B475-9B4D-B485-D5B645C5C8B4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4E1646-0B14-A24B-9D12-26E3749CFEB3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EFE21A-125C-EF4D-B34D-EB001EE1F258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9C8243-1B30-F84B-BABF-4E40EA912B24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05EC6E-6422-9242-B5EF-622D93A0845F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3AF5ED-3611-4146-9325-B6A1B4C269EC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831E33-7BFB-1048-AAE6-5387B55920E7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DEF763-646F-2D45-B141-284467CB1A64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89150F-C5CD-814F-A319-204A3B7D0B27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56C541-82DB-9B4F-8B10-7233FA1188FE}"/>
              </a:ext>
            </a:extLst>
          </p:cNvPr>
          <p:cNvGrpSpPr/>
          <p:nvPr/>
        </p:nvGrpSpPr>
        <p:grpSpPr>
          <a:xfrm>
            <a:off x="6459032" y="2307950"/>
            <a:ext cx="2297823" cy="1143095"/>
            <a:chOff x="7874215" y="2879810"/>
            <a:chExt cx="2297823" cy="11430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A3B7D6C-5754-1448-B070-34668AD110AC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BBF6254-ACD6-9A44-B81C-742D55354BFF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4A76ED3-7D24-9142-8D4F-2CB431876E15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742D713-7E8B-5249-8D63-5B9ECBF9C6C8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65A738C6-A897-AE4A-8F56-9C6D07CCFC4E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2B9937-4DF4-3240-A513-0E3043339B96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E34A7D3-84E2-FB4E-AFAD-D75A10258044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60" name="Triangle 59">
                  <a:extLst>
                    <a:ext uri="{FF2B5EF4-FFF2-40B4-BE49-F238E27FC236}">
                      <a16:creationId xmlns:a16="http://schemas.microsoft.com/office/drawing/2014/main" id="{89AE9725-9E3F-6441-A956-DFF789A6E78A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741323-3A9D-3040-A5DB-C6EFD4A9E1E2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502E33-5303-724B-9DF2-9A357A2EB990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28F061-D537-4241-967D-80C844472571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6B37FB-7D31-EF42-B06E-48D25F5BE79F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6C771B9-81E4-1540-A2E9-BDFEC2D9BB11}"/>
              </a:ext>
            </a:extLst>
          </p:cNvPr>
          <p:cNvGrpSpPr/>
          <p:nvPr/>
        </p:nvGrpSpPr>
        <p:grpSpPr>
          <a:xfrm>
            <a:off x="3729508" y="2318786"/>
            <a:ext cx="2134985" cy="1380431"/>
            <a:chOff x="4824667" y="2873876"/>
            <a:chExt cx="2134985" cy="138043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AB1A902-43C1-E440-A9EC-4F593612C069}"/>
                </a:ext>
              </a:extLst>
            </p:cNvPr>
            <p:cNvGrpSpPr/>
            <p:nvPr/>
          </p:nvGrpSpPr>
          <p:grpSpPr>
            <a:xfrm>
              <a:off x="4824667" y="2873876"/>
              <a:ext cx="2134985" cy="1380431"/>
              <a:chOff x="4363705" y="1968542"/>
              <a:chExt cx="2134985" cy="1380431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7289F38-55B7-DB49-B01C-BBD16EED9197}"/>
                  </a:ext>
                </a:extLst>
              </p:cNvPr>
              <p:cNvGrpSpPr/>
              <p:nvPr/>
            </p:nvGrpSpPr>
            <p:grpSpPr>
              <a:xfrm>
                <a:off x="4407089" y="1968542"/>
                <a:ext cx="1652866" cy="1380431"/>
                <a:chOff x="4151842" y="1790494"/>
                <a:chExt cx="1652866" cy="1380431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CFD61A75-605D-9947-8D7F-D13690450131}"/>
                    </a:ext>
                  </a:extLst>
                </p:cNvPr>
                <p:cNvCxnSpPr/>
                <p:nvPr/>
              </p:nvCxnSpPr>
              <p:spPr>
                <a:xfrm flipH="1">
                  <a:off x="4982319" y="1790494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EE269A3-772E-A142-BE4D-BBE648142B63}"/>
                    </a:ext>
                  </a:extLst>
                </p:cNvPr>
                <p:cNvCxnSpPr/>
                <p:nvPr/>
              </p:nvCxnSpPr>
              <p:spPr>
                <a:xfrm flipH="1">
                  <a:off x="4985216" y="2486866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4F4416F5-6C72-5D42-8B02-4A4C647CEB67}"/>
                    </a:ext>
                  </a:extLst>
                </p:cNvPr>
                <p:cNvCxnSpPr>
                  <a:cxnSpLocks/>
                  <a:stCxn id="72" idx="2"/>
                </p:cNvCxnSpPr>
                <p:nvPr/>
              </p:nvCxnSpPr>
              <p:spPr>
                <a:xfrm flipH="1" flipV="1">
                  <a:off x="4332822" y="2519377"/>
                  <a:ext cx="132588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2C0AE772-C123-824D-BA9C-5E5052DE1CD9}"/>
                    </a:ext>
                  </a:extLst>
                </p:cNvPr>
                <p:cNvSpPr/>
                <p:nvPr/>
              </p:nvSpPr>
              <p:spPr>
                <a:xfrm>
                  <a:off x="4151842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59CEA1AC-8C90-334F-B34C-E537FF47D633}"/>
                    </a:ext>
                  </a:extLst>
                </p:cNvPr>
                <p:cNvSpPr/>
                <p:nvPr/>
              </p:nvSpPr>
              <p:spPr>
                <a:xfrm>
                  <a:off x="5621828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Triangle 72">
                  <a:extLst>
                    <a:ext uri="{FF2B5EF4-FFF2-40B4-BE49-F238E27FC236}">
                      <a16:creationId xmlns:a16="http://schemas.microsoft.com/office/drawing/2014/main" id="{FDBE8D2E-9448-694D-BDE5-B2EF55AA3E1A}"/>
                    </a:ext>
                  </a:extLst>
                </p:cNvPr>
                <p:cNvSpPr/>
                <p:nvPr/>
              </p:nvSpPr>
              <p:spPr>
                <a:xfrm>
                  <a:off x="4941339" y="2459653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9794688-55AC-D742-83D0-AF9B784FDD31}"/>
                  </a:ext>
                </a:extLst>
              </p:cNvPr>
              <p:cNvSpPr txBox="1"/>
              <p:nvPr/>
            </p:nvSpPr>
            <p:spPr>
              <a:xfrm>
                <a:off x="4363705" y="230563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n1 (L)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F20188D-9856-6543-A33C-B0684A3E0AAC}"/>
                  </a:ext>
                </a:extLst>
              </p:cNvPr>
              <p:cNvSpPr txBox="1"/>
              <p:nvPr/>
            </p:nvSpPr>
            <p:spPr>
              <a:xfrm>
                <a:off x="5756179" y="2305631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(R)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06E837A-778A-6B45-8D51-C35261E3856A}"/>
                  </a:ext>
                </a:extLst>
              </p:cNvPr>
              <p:cNvSpPr txBox="1"/>
              <p:nvPr/>
            </p:nvSpPr>
            <p:spPr>
              <a:xfrm>
                <a:off x="4738991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e1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DEA5800-1BC6-E944-83CA-ECAA3C0FE1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570" y="3480493"/>
              <a:ext cx="479559" cy="10248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31A74E24-7ED7-E348-AB57-96D7F2F0ED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35" b="19384"/>
          <a:stretch/>
        </p:blipFill>
        <p:spPr>
          <a:xfrm>
            <a:off x="3144557" y="4487070"/>
            <a:ext cx="5867400" cy="8608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F80CAD-1292-AD42-97AD-7C4BC3BCD192}"/>
              </a:ext>
            </a:extLst>
          </p:cNvPr>
          <p:cNvSpPr txBox="1"/>
          <p:nvPr/>
        </p:nvSpPr>
        <p:spPr>
          <a:xfrm>
            <a:off x="3538603" y="3992499"/>
            <a:ext cx="558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Advection term must be in divergence form….</a:t>
            </a:r>
          </a:p>
        </p:txBody>
      </p:sp>
    </p:spTree>
    <p:extLst>
      <p:ext uri="{BB962C8B-B14F-4D97-AF65-F5344CB8AC3E}">
        <p14:creationId xmlns:p14="http://schemas.microsoft.com/office/powerpoint/2010/main" val="249252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Advection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https://github.com/NaluCFD/Nalu/blob/master/src/AssembleScalarEdgeSolverAlgorithm.C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routine includes advection and diffusion</a:t>
            </a:r>
          </a:p>
        </p:txBody>
      </p:sp>
    </p:spTree>
    <p:extLst>
      <p:ext uri="{BB962C8B-B14F-4D97-AF65-F5344CB8AC3E}">
        <p14:creationId xmlns:p14="http://schemas.microsoft.com/office/powerpoint/2010/main" val="361226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Upwind Operators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98389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Upwind advection operators can provide diagonal dominance (at the cost of accuracy)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However, upwind operators, even if higher-order, are numerically diffuse</a:t>
            </a:r>
          </a:p>
          <a:p>
            <a:pPr>
              <a:buFont typeface="Arial" charset="0"/>
              <a:buChar char="•"/>
            </a:pPr>
            <a:r>
              <a:rPr lang="en-US" dirty="0"/>
              <a:t> Higher-order upwind (second-order in space) can be obtained on an unstructured mesh by use of projected nodal gradients and extrapolation: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828801" y="2395959"/>
            <a:ext cx="45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737361" y="233172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309361" y="229519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023361" y="230419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90595" y="196443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j-1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79988" y="1964437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62595" y="1943868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j+1</a:t>
            </a:r>
          </a:p>
        </p:txBody>
      </p:sp>
      <p:sp>
        <p:nvSpPr>
          <p:cNvPr id="12" name="Triangle 11"/>
          <p:cNvSpPr/>
          <p:nvPr/>
        </p:nvSpPr>
        <p:spPr>
          <a:xfrm>
            <a:off x="5233767" y="233985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iangle 12"/>
          <p:cNvSpPr/>
          <p:nvPr/>
        </p:nvSpPr>
        <p:spPr>
          <a:xfrm>
            <a:off x="2886337" y="233320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068566" y="1934867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  <a:r>
              <a:rPr lang="en-US" baseline="-25000" dirty="0"/>
              <a:t>j+1/2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805153" y="2567140"/>
                <a:ext cx="2428614" cy="811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    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;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&gt;0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;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153" y="2567140"/>
                <a:ext cx="2428614" cy="81176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828801" y="4778572"/>
                <a:ext cx="2124299" cy="6170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1" y="4778572"/>
                <a:ext cx="2124299" cy="61702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129939" y="4776776"/>
                <a:ext cx="2124299" cy="618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939" y="4776776"/>
                <a:ext cx="2124299" cy="61882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737361" y="5395742"/>
                <a:ext cx="5253040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361" y="5395742"/>
                <a:ext cx="5253040" cy="62023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2663853" y="1948511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Z</a:t>
            </a:r>
            <a:r>
              <a:rPr lang="en-US" baseline="-25000"/>
              <a:t>j-1/2</a:t>
            </a:r>
            <a:endParaRPr lang="en-US" baseline="-25000" dirty="0"/>
          </a:p>
        </p:txBody>
      </p:sp>
      <p:sp>
        <p:nvSpPr>
          <p:cNvPr id="22" name="Rectangle 21"/>
          <p:cNvSpPr/>
          <p:nvPr/>
        </p:nvSpPr>
        <p:spPr>
          <a:xfrm>
            <a:off x="703814" y="5579471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Garamond" charset="0"/>
                <a:ea typeface="Garamond" charset="0"/>
                <a:cs typeface="Garamond" charset="0"/>
              </a:rPr>
              <a:t>for u&gt;0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737361" y="6015976"/>
                <a:ext cx="5692264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361" y="6015976"/>
                <a:ext cx="5692264" cy="62023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/>
          <p:cNvSpPr/>
          <p:nvPr/>
        </p:nvSpPr>
        <p:spPr>
          <a:xfrm>
            <a:off x="7546381" y="5425594"/>
            <a:ext cx="15071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ymbol" charset="2"/>
                <a:ea typeface="Garamond" charset="0"/>
                <a:cs typeface="Garamond" charset="0"/>
              </a:rPr>
              <a:t>a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is a blending</a:t>
            </a:r>
          </a:p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parameter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83352" y="2710590"/>
            <a:ext cx="198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“as the wind blows”</a:t>
            </a:r>
          </a:p>
        </p:txBody>
      </p:sp>
    </p:spTree>
    <p:extLst>
      <p:ext uri="{BB962C8B-B14F-4D97-AF65-F5344CB8AC3E}">
        <p14:creationId xmlns:p14="http://schemas.microsoft.com/office/powerpoint/2010/main" val="281008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01872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Blending extrapolated upwind with central (Z</a:t>
            </a:r>
            <a:r>
              <a:rPr lang="en-US" baseline="-25000" dirty="0"/>
              <a:t>L</a:t>
            </a:r>
            <a:r>
              <a:rPr lang="en-US" dirty="0"/>
              <a:t>+Z</a:t>
            </a:r>
            <a:r>
              <a:rPr lang="en-US" baseline="-25000" dirty="0"/>
              <a:t>R</a:t>
            </a:r>
            <a:r>
              <a:rPr lang="en-US" dirty="0"/>
              <a:t>)/2 provides: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Slope limiting required when gradients are not smooth (Berger et al, 2005, 43</a:t>
            </a:r>
            <a:r>
              <a:rPr lang="en-US" baseline="30000" dirty="0"/>
              <a:t>rd</a:t>
            </a:r>
            <a:r>
              <a:rPr lang="en-US" dirty="0"/>
              <a:t> AIAA)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074952" y="3739256"/>
                <a:ext cx="5253040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952" y="3739256"/>
                <a:ext cx="5253040" cy="62023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Higher-order Upwind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073027" y="1762855"/>
                <a:ext cx="5253040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027" y="1762855"/>
                <a:ext cx="5253040" cy="62023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1039480" y="1946584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for u&gt;0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073027" y="2383089"/>
                <a:ext cx="5692264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027" y="2383089"/>
                <a:ext cx="5692264" cy="62023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1482870" y="4489478"/>
          <a:ext cx="6095999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chemeClr val="tx1"/>
                          </a:solidFill>
                          <a:latin typeface="symbol" charset="2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-5/4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&gt;0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-3/4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-3/6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&lt;0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874533" y="4477668"/>
                <a:ext cx="4515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533" y="4477668"/>
                <a:ext cx="451534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074952" y="3119022"/>
                <a:ext cx="5692264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952" y="3119022"/>
                <a:ext cx="5692264" cy="62023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/>
          <p:cNvSpPr/>
          <p:nvPr/>
        </p:nvSpPr>
        <p:spPr>
          <a:xfrm>
            <a:off x="1041405" y="3302751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for u&lt;0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21302" y="5194861"/>
            <a:ext cx="11945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Garamond" charset="0"/>
                <a:ea typeface="Garamond" charset="0"/>
                <a:cs typeface="Garamond" charset="0"/>
              </a:rPr>
              <a:t>Resulting </a:t>
            </a:r>
          </a:p>
          <a:p>
            <a:pPr algn="ctr"/>
            <a:r>
              <a:rPr lang="en-US" dirty="0">
                <a:latin typeface="Garamond" charset="0"/>
                <a:ea typeface="Garamond" charset="0"/>
                <a:cs typeface="Garamond" charset="0"/>
              </a:rPr>
              <a:t>1-D Stencil</a:t>
            </a:r>
          </a:p>
        </p:txBody>
      </p:sp>
    </p:spTree>
    <p:extLst>
      <p:ext uri="{BB962C8B-B14F-4D97-AF65-F5344CB8AC3E}">
        <p14:creationId xmlns:p14="http://schemas.microsoft.com/office/powerpoint/2010/main" val="351199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diffusion,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edges are required for the full assembly at node 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0F3A76-AB60-0243-B1E0-CA8E63675775}"/>
              </a:ext>
            </a:extLst>
          </p:cNvPr>
          <p:cNvGrpSpPr/>
          <p:nvPr/>
        </p:nvGrpSpPr>
        <p:grpSpPr>
          <a:xfrm>
            <a:off x="309898" y="2399786"/>
            <a:ext cx="3358249" cy="3168978"/>
            <a:chOff x="476994" y="1089765"/>
            <a:chExt cx="3358249" cy="316897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FC4ECE4-EB4E-B847-9612-95BC81CEB79A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162B196-C2A2-7946-9377-4E51FFE835A6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9ABCB22-82FF-6041-9459-BB42790FACA6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D761EE6-58BB-4C47-8AEC-8AFBC87FD3BD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793AE25-113F-684F-B38C-3C8AD1542F0B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286BE4A-3403-8C4F-9D22-DF37E8FE908B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5A2AE2E-38E0-2746-AC12-26F57F94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49F370F-963D-B243-9432-40EC0D5B7020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C252DC4-3C46-2942-AAB6-C697FB1223E9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C99E621-8853-DB4A-BB46-4952686F9151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0671BA9-D58A-DC4A-A520-06744C377B84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0613E5D-A49B-6240-A1DD-C723B102F9EB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FEDE159-5D12-0348-B5D4-16B9B574E3AD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601C34C-D36A-D341-918D-94F76F70054A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CF9FA9F-B9D6-6748-A67F-C0FE61C16EEE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D223B62-FDE5-D741-901F-684D4B91C1B3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43" name="Triangle 42">
                <a:extLst>
                  <a:ext uri="{FF2B5EF4-FFF2-40B4-BE49-F238E27FC236}">
                    <a16:creationId xmlns:a16="http://schemas.microsoft.com/office/drawing/2014/main" id="{FC90ADD7-F23B-5642-B3EA-A5220FD49300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riangle 43">
                <a:extLst>
                  <a:ext uri="{FF2B5EF4-FFF2-40B4-BE49-F238E27FC236}">
                    <a16:creationId xmlns:a16="http://schemas.microsoft.com/office/drawing/2014/main" id="{B580B934-0D1F-7E42-818D-A1C308A30086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717F1229-E99F-FF41-83AE-811E25A077DB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riangle 45">
                <a:extLst>
                  <a:ext uri="{FF2B5EF4-FFF2-40B4-BE49-F238E27FC236}">
                    <a16:creationId xmlns:a16="http://schemas.microsoft.com/office/drawing/2014/main" id="{8698BB35-176A-2F4F-AC65-17E57C860AD7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ADDBD8F-ECA3-E34D-812E-6B261EA47CF4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62912E-B475-9B4D-B485-D5B645C5C8B4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4E1646-0B14-A24B-9D12-26E3749CFEB3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EFE21A-125C-EF4D-B34D-EB001EE1F258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9C8243-1B30-F84B-BABF-4E40EA912B24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05EC6E-6422-9242-B5EF-622D93A0845F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3AF5ED-3611-4146-9325-B6A1B4C269EC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831E33-7BFB-1048-AAE6-5387B55920E7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DEF763-646F-2D45-B141-284467CB1A64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89150F-C5CD-814F-A319-204A3B7D0B27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56C541-82DB-9B4F-8B10-7233FA1188FE}"/>
              </a:ext>
            </a:extLst>
          </p:cNvPr>
          <p:cNvGrpSpPr/>
          <p:nvPr/>
        </p:nvGrpSpPr>
        <p:grpSpPr>
          <a:xfrm>
            <a:off x="6459032" y="2307950"/>
            <a:ext cx="2297823" cy="1143095"/>
            <a:chOff x="7874215" y="2879810"/>
            <a:chExt cx="2297823" cy="11430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A3B7D6C-5754-1448-B070-34668AD110AC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BBF6254-ACD6-9A44-B81C-742D55354BFF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4A76ED3-7D24-9142-8D4F-2CB431876E15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742D713-7E8B-5249-8D63-5B9ECBF9C6C8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65A738C6-A897-AE4A-8F56-9C6D07CCFC4E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2B9937-4DF4-3240-A513-0E3043339B96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E34A7D3-84E2-FB4E-AFAD-D75A10258044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60" name="Triangle 59">
                  <a:extLst>
                    <a:ext uri="{FF2B5EF4-FFF2-40B4-BE49-F238E27FC236}">
                      <a16:creationId xmlns:a16="http://schemas.microsoft.com/office/drawing/2014/main" id="{89AE9725-9E3F-6441-A956-DFF789A6E78A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741323-3A9D-3040-A5DB-C6EFD4A9E1E2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502E33-5303-724B-9DF2-9A357A2EB990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28F061-D537-4241-967D-80C844472571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6B37FB-7D31-EF42-B06E-48D25F5BE79F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6C771B9-81E4-1540-A2E9-BDFEC2D9BB11}"/>
              </a:ext>
            </a:extLst>
          </p:cNvPr>
          <p:cNvGrpSpPr/>
          <p:nvPr/>
        </p:nvGrpSpPr>
        <p:grpSpPr>
          <a:xfrm>
            <a:off x="3729508" y="2318786"/>
            <a:ext cx="2134985" cy="1380431"/>
            <a:chOff x="4824667" y="2873876"/>
            <a:chExt cx="2134985" cy="138043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AB1A902-43C1-E440-A9EC-4F593612C069}"/>
                </a:ext>
              </a:extLst>
            </p:cNvPr>
            <p:cNvGrpSpPr/>
            <p:nvPr/>
          </p:nvGrpSpPr>
          <p:grpSpPr>
            <a:xfrm>
              <a:off x="4824667" y="2873876"/>
              <a:ext cx="2134985" cy="1380431"/>
              <a:chOff x="4363705" y="1968542"/>
              <a:chExt cx="2134985" cy="1380431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7289F38-55B7-DB49-B01C-BBD16EED9197}"/>
                  </a:ext>
                </a:extLst>
              </p:cNvPr>
              <p:cNvGrpSpPr/>
              <p:nvPr/>
            </p:nvGrpSpPr>
            <p:grpSpPr>
              <a:xfrm>
                <a:off x="4407089" y="1968542"/>
                <a:ext cx="1652866" cy="1380431"/>
                <a:chOff x="4151842" y="1790494"/>
                <a:chExt cx="1652866" cy="1380431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CFD61A75-605D-9947-8D7F-D13690450131}"/>
                    </a:ext>
                  </a:extLst>
                </p:cNvPr>
                <p:cNvCxnSpPr/>
                <p:nvPr/>
              </p:nvCxnSpPr>
              <p:spPr>
                <a:xfrm flipH="1">
                  <a:off x="4982319" y="1790494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EE269A3-772E-A142-BE4D-BBE648142B63}"/>
                    </a:ext>
                  </a:extLst>
                </p:cNvPr>
                <p:cNvCxnSpPr/>
                <p:nvPr/>
              </p:nvCxnSpPr>
              <p:spPr>
                <a:xfrm flipH="1">
                  <a:off x="4985216" y="2486866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4F4416F5-6C72-5D42-8B02-4A4C647CEB67}"/>
                    </a:ext>
                  </a:extLst>
                </p:cNvPr>
                <p:cNvCxnSpPr>
                  <a:cxnSpLocks/>
                  <a:stCxn id="72" idx="2"/>
                </p:cNvCxnSpPr>
                <p:nvPr/>
              </p:nvCxnSpPr>
              <p:spPr>
                <a:xfrm flipH="1" flipV="1">
                  <a:off x="4332822" y="2519377"/>
                  <a:ext cx="132588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2C0AE772-C123-824D-BA9C-5E5052DE1CD9}"/>
                    </a:ext>
                  </a:extLst>
                </p:cNvPr>
                <p:cNvSpPr/>
                <p:nvPr/>
              </p:nvSpPr>
              <p:spPr>
                <a:xfrm>
                  <a:off x="4151842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59CEA1AC-8C90-334F-B34C-E537FF47D633}"/>
                    </a:ext>
                  </a:extLst>
                </p:cNvPr>
                <p:cNvSpPr/>
                <p:nvPr/>
              </p:nvSpPr>
              <p:spPr>
                <a:xfrm>
                  <a:off x="5621828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Triangle 72">
                  <a:extLst>
                    <a:ext uri="{FF2B5EF4-FFF2-40B4-BE49-F238E27FC236}">
                      <a16:creationId xmlns:a16="http://schemas.microsoft.com/office/drawing/2014/main" id="{FDBE8D2E-9448-694D-BDE5-B2EF55AA3E1A}"/>
                    </a:ext>
                  </a:extLst>
                </p:cNvPr>
                <p:cNvSpPr/>
                <p:nvPr/>
              </p:nvSpPr>
              <p:spPr>
                <a:xfrm>
                  <a:off x="4941339" y="2459653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9794688-55AC-D742-83D0-AF9B784FDD31}"/>
                  </a:ext>
                </a:extLst>
              </p:cNvPr>
              <p:cNvSpPr txBox="1"/>
              <p:nvPr/>
            </p:nvSpPr>
            <p:spPr>
              <a:xfrm>
                <a:off x="4363705" y="230563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n1 (L)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F20188D-9856-6543-A33C-B0684A3E0AAC}"/>
                  </a:ext>
                </a:extLst>
              </p:cNvPr>
              <p:cNvSpPr txBox="1"/>
              <p:nvPr/>
            </p:nvSpPr>
            <p:spPr>
              <a:xfrm>
                <a:off x="5756179" y="2305631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(R)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06E837A-778A-6B45-8D51-C35261E3856A}"/>
                  </a:ext>
                </a:extLst>
              </p:cNvPr>
              <p:cNvSpPr txBox="1"/>
              <p:nvPr/>
            </p:nvSpPr>
            <p:spPr>
              <a:xfrm>
                <a:off x="4738991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e1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DEA5800-1BC6-E944-83CA-ECAA3C0FE1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570" y="3480493"/>
              <a:ext cx="479559" cy="10248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39A1C83-1767-D943-AD4A-8851B25E6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101" y="4358954"/>
            <a:ext cx="48387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7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The edge-based diffusion operator is a bit more complex in that we are computing a gradient at the integration point while using two nodes, the left and right</a:t>
            </a:r>
          </a:p>
          <a:p>
            <a:pPr>
              <a:buFont typeface="Arial" charset="0"/>
              <a:buChar char="•"/>
            </a:pPr>
            <a:r>
              <a:rPr lang="en-US" dirty="0"/>
              <a:t> In many practical meshes, the distance vector between the edges (</a:t>
            </a:r>
            <a:r>
              <a:rPr lang="en-US" dirty="0" err="1"/>
              <a:t>dx</a:t>
            </a:r>
            <a:r>
              <a:rPr lang="en-US" baseline="-25000" dirty="0" err="1"/>
              <a:t>j</a:t>
            </a:r>
            <a:r>
              <a:rPr lang="en-US" dirty="0"/>
              <a:t>) and the edge area vector will not be perfectly orthogonal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non-orthogonality causes inaccuracy when using a simplified approach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The non-orthogonality approach of </a:t>
            </a:r>
            <a:r>
              <a:rPr lang="en-US" dirty="0" err="1"/>
              <a:t>Jasek</a:t>
            </a:r>
            <a:r>
              <a:rPr lang="en-US" dirty="0"/>
              <a:t> (Ph.D. Imperial College) is a standard cell-centered approach that has been adopted for edge-based schemes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CC and EBVC are each two-state schemes and share non-orthogonality issues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69</a:t>
            </a:fld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56C541-82DB-9B4F-8B10-7233FA1188FE}"/>
              </a:ext>
            </a:extLst>
          </p:cNvPr>
          <p:cNvGrpSpPr/>
          <p:nvPr/>
        </p:nvGrpSpPr>
        <p:grpSpPr>
          <a:xfrm>
            <a:off x="5244302" y="3254074"/>
            <a:ext cx="2297823" cy="1143095"/>
            <a:chOff x="7874215" y="2879810"/>
            <a:chExt cx="2297823" cy="11430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A3B7D6C-5754-1448-B070-34668AD110AC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BBF6254-ACD6-9A44-B81C-742D55354BFF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4A76ED3-7D24-9142-8D4F-2CB431876E15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742D713-7E8B-5249-8D63-5B9ECBF9C6C8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65A738C6-A897-AE4A-8F56-9C6D07CCFC4E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2B9937-4DF4-3240-A513-0E3043339B96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E34A7D3-84E2-FB4E-AFAD-D75A10258044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60" name="Triangle 59">
                  <a:extLst>
                    <a:ext uri="{FF2B5EF4-FFF2-40B4-BE49-F238E27FC236}">
                      <a16:creationId xmlns:a16="http://schemas.microsoft.com/office/drawing/2014/main" id="{89AE9725-9E3F-6441-A956-DFF789A6E78A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741323-3A9D-3040-A5DB-C6EFD4A9E1E2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502E33-5303-724B-9DF2-9A357A2EB990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28F061-D537-4241-967D-80C844472571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6B37FB-7D31-EF42-B06E-48D25F5BE79F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DA8EC90-61CA-F84C-A5E6-35ACD174B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925" y="5540130"/>
            <a:ext cx="5410200" cy="1066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51E537-5835-EF45-B6E7-9957EAE8D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955" y="3317621"/>
            <a:ext cx="26797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9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3294973C-62CC-104A-95A0-69CAE0676644}"/>
              </a:ext>
            </a:extLst>
          </p:cNvPr>
          <p:cNvCxnSpPr>
            <a:cxnSpLocks/>
            <a:endCxn id="177" idx="6"/>
          </p:cNvCxnSpPr>
          <p:nvPr/>
        </p:nvCxnSpPr>
        <p:spPr>
          <a:xfrm flipV="1">
            <a:off x="4365506" y="4526937"/>
            <a:ext cx="473558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C687C19-A560-BA4C-9AEB-9F417E50F242}"/>
              </a:ext>
            </a:extLst>
          </p:cNvPr>
          <p:cNvCxnSpPr>
            <a:cxnSpLocks/>
          </p:cNvCxnSpPr>
          <p:nvPr/>
        </p:nvCxnSpPr>
        <p:spPr>
          <a:xfrm flipV="1">
            <a:off x="3668823" y="4200364"/>
            <a:ext cx="178308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DA2A4DC7-6DE1-6945-913E-9BAD52D32908}"/>
              </a:ext>
            </a:extLst>
          </p:cNvPr>
          <p:cNvCxnSpPr>
            <a:cxnSpLocks/>
          </p:cNvCxnSpPr>
          <p:nvPr/>
        </p:nvCxnSpPr>
        <p:spPr>
          <a:xfrm flipV="1">
            <a:off x="3461993" y="3797591"/>
            <a:ext cx="2423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7D1101E1-B54F-114E-85EC-0F6534BDDE64}"/>
              </a:ext>
            </a:extLst>
          </p:cNvPr>
          <p:cNvCxnSpPr>
            <a:cxnSpLocks/>
          </p:cNvCxnSpPr>
          <p:nvPr/>
        </p:nvCxnSpPr>
        <p:spPr>
          <a:xfrm flipV="1">
            <a:off x="3037757" y="3395470"/>
            <a:ext cx="329184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8916E490-0959-AF45-82E7-DECF2D667FAC}"/>
              </a:ext>
            </a:extLst>
          </p:cNvPr>
          <p:cNvCxnSpPr>
            <a:cxnSpLocks/>
          </p:cNvCxnSpPr>
          <p:nvPr/>
        </p:nvCxnSpPr>
        <p:spPr>
          <a:xfrm flipV="1">
            <a:off x="2798271" y="3003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78895EFD-FEBB-4746-95DD-7709354223F7}"/>
              </a:ext>
            </a:extLst>
          </p:cNvPr>
          <p:cNvCxnSpPr>
            <a:cxnSpLocks/>
          </p:cNvCxnSpPr>
          <p:nvPr/>
        </p:nvCxnSpPr>
        <p:spPr>
          <a:xfrm flipV="1">
            <a:off x="2787381" y="2622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003169B4-0F01-EF46-98EC-B5A731DF46B4}"/>
              </a:ext>
            </a:extLst>
          </p:cNvPr>
          <p:cNvCxnSpPr>
            <a:cxnSpLocks/>
          </p:cNvCxnSpPr>
          <p:nvPr/>
        </p:nvCxnSpPr>
        <p:spPr>
          <a:xfrm flipV="1">
            <a:off x="2787377" y="2219809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168177E-F56F-0747-86F9-1A26A75E4988}"/>
              </a:ext>
            </a:extLst>
          </p:cNvPr>
          <p:cNvCxnSpPr>
            <a:cxnSpLocks/>
          </p:cNvCxnSpPr>
          <p:nvPr/>
        </p:nvCxnSpPr>
        <p:spPr>
          <a:xfrm flipV="1">
            <a:off x="2798259" y="1827917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99553282-03A6-DB44-9933-FA1DEF2B4E12}"/>
              </a:ext>
            </a:extLst>
          </p:cNvPr>
          <p:cNvCxnSpPr>
            <a:cxnSpLocks/>
            <a:endCxn id="16" idx="6"/>
          </p:cNvCxnSpPr>
          <p:nvPr/>
        </p:nvCxnSpPr>
        <p:spPr>
          <a:xfrm>
            <a:off x="3289662" y="1426837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88683B3-18E8-894D-B5E5-163C364DCDE8}"/>
              </a:ext>
            </a:extLst>
          </p:cNvPr>
          <p:cNvCxnSpPr>
            <a:cxnSpLocks/>
          </p:cNvCxnSpPr>
          <p:nvPr/>
        </p:nvCxnSpPr>
        <p:spPr>
          <a:xfrm>
            <a:off x="4802775" y="1426833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02AAD995-615B-8146-BA24-7121F80CDF8B}"/>
              </a:ext>
            </a:extLst>
          </p:cNvPr>
          <p:cNvCxnSpPr>
            <a:cxnSpLocks/>
            <a:endCxn id="88" idx="4"/>
          </p:cNvCxnSpPr>
          <p:nvPr/>
        </p:nvCxnSpPr>
        <p:spPr>
          <a:xfrm flipH="1">
            <a:off x="2801257" y="1790693"/>
            <a:ext cx="8710" cy="1256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9E645F39-43AD-284A-BDD1-188E501F4F42}"/>
              </a:ext>
            </a:extLst>
          </p:cNvPr>
          <p:cNvCxnSpPr>
            <a:cxnSpLocks/>
            <a:endCxn id="109" idx="4"/>
          </p:cNvCxnSpPr>
          <p:nvPr/>
        </p:nvCxnSpPr>
        <p:spPr>
          <a:xfrm>
            <a:off x="3022600" y="1821258"/>
            <a:ext cx="0" cy="1628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7750D743-5A8F-D84E-803D-3D8B534C62A5}"/>
              </a:ext>
            </a:extLst>
          </p:cNvPr>
          <p:cNvCxnSpPr>
            <a:cxnSpLocks/>
          </p:cNvCxnSpPr>
          <p:nvPr/>
        </p:nvCxnSpPr>
        <p:spPr>
          <a:xfrm flipH="1">
            <a:off x="3233386" y="1429371"/>
            <a:ext cx="0" cy="2006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F21D29E-071E-C54A-A8C1-A3AD984D41D0}"/>
              </a:ext>
            </a:extLst>
          </p:cNvPr>
          <p:cNvCxnSpPr>
            <a:cxnSpLocks/>
          </p:cNvCxnSpPr>
          <p:nvPr/>
        </p:nvCxnSpPr>
        <p:spPr>
          <a:xfrm flipH="1">
            <a:off x="3454729" y="1418482"/>
            <a:ext cx="0" cy="2398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A97883AB-EAB4-2049-A5C0-E400FC0675B6}"/>
              </a:ext>
            </a:extLst>
          </p:cNvPr>
          <p:cNvCxnSpPr>
            <a:cxnSpLocks/>
            <a:endCxn id="152" idx="4"/>
          </p:cNvCxnSpPr>
          <p:nvPr/>
        </p:nvCxnSpPr>
        <p:spPr>
          <a:xfrm flipH="1">
            <a:off x="3686629" y="142936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12AC92C1-90E1-6442-ACA3-1647A9474148}"/>
              </a:ext>
            </a:extLst>
          </p:cNvPr>
          <p:cNvCxnSpPr>
            <a:cxnSpLocks/>
          </p:cNvCxnSpPr>
          <p:nvPr/>
        </p:nvCxnSpPr>
        <p:spPr>
          <a:xfrm flipH="1">
            <a:off x="3904345" y="141847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7F00F19-D070-4145-84BF-F9F31B45E04C}"/>
              </a:ext>
            </a:extLst>
          </p:cNvPr>
          <p:cNvCxnSpPr>
            <a:cxnSpLocks/>
            <a:endCxn id="154" idx="3"/>
          </p:cNvCxnSpPr>
          <p:nvPr/>
        </p:nvCxnSpPr>
        <p:spPr>
          <a:xfrm flipH="1">
            <a:off x="4096986" y="1451131"/>
            <a:ext cx="0" cy="276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1565DB39-8AC6-5E47-890E-943AA7D2970C}"/>
              </a:ext>
            </a:extLst>
          </p:cNvPr>
          <p:cNvCxnSpPr>
            <a:cxnSpLocks/>
          </p:cNvCxnSpPr>
          <p:nvPr/>
        </p:nvCxnSpPr>
        <p:spPr>
          <a:xfrm flipH="1">
            <a:off x="4350987" y="1429355"/>
            <a:ext cx="0" cy="3129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A4112B9-3993-6243-8DEF-72400F8639CA}"/>
              </a:ext>
            </a:extLst>
          </p:cNvPr>
          <p:cNvCxnSpPr>
            <a:cxnSpLocks/>
          </p:cNvCxnSpPr>
          <p:nvPr/>
        </p:nvCxnSpPr>
        <p:spPr>
          <a:xfrm flipH="1">
            <a:off x="4568700" y="1832133"/>
            <a:ext cx="0" cy="2697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DE1DFBD3-7D91-5445-879A-011E3B6F0A4A}"/>
              </a:ext>
            </a:extLst>
          </p:cNvPr>
          <p:cNvCxnSpPr>
            <a:cxnSpLocks/>
            <a:endCxn id="177" idx="4"/>
          </p:cNvCxnSpPr>
          <p:nvPr/>
        </p:nvCxnSpPr>
        <p:spPr>
          <a:xfrm>
            <a:off x="4786416" y="1418476"/>
            <a:ext cx="0" cy="3154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604FFFE7-6835-6442-9290-F8E4BCB39F32}"/>
              </a:ext>
            </a:extLst>
          </p:cNvPr>
          <p:cNvCxnSpPr>
            <a:cxnSpLocks/>
          </p:cNvCxnSpPr>
          <p:nvPr/>
        </p:nvCxnSpPr>
        <p:spPr>
          <a:xfrm>
            <a:off x="5015018" y="1429358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EF4AE244-1581-654F-A7D8-3FF1E9B0510A}"/>
              </a:ext>
            </a:extLst>
          </p:cNvPr>
          <p:cNvCxnSpPr>
            <a:cxnSpLocks/>
          </p:cNvCxnSpPr>
          <p:nvPr/>
        </p:nvCxnSpPr>
        <p:spPr>
          <a:xfrm>
            <a:off x="5232734" y="1440240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8C7950D4-6BC3-DF41-A217-755358558703}"/>
              </a:ext>
            </a:extLst>
          </p:cNvPr>
          <p:cNvCxnSpPr>
            <a:cxnSpLocks/>
          </p:cNvCxnSpPr>
          <p:nvPr/>
        </p:nvCxnSpPr>
        <p:spPr>
          <a:xfrm>
            <a:off x="5450447" y="1440237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4F908CAC-6540-A249-9C51-DE1949284A79}"/>
              </a:ext>
            </a:extLst>
          </p:cNvPr>
          <p:cNvCxnSpPr>
            <a:cxnSpLocks/>
          </p:cNvCxnSpPr>
          <p:nvPr/>
        </p:nvCxnSpPr>
        <p:spPr>
          <a:xfrm>
            <a:off x="5679046" y="1440236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4934423F-72CB-424F-8C51-AFD5F731DE56}"/>
              </a:ext>
            </a:extLst>
          </p:cNvPr>
          <p:cNvCxnSpPr>
            <a:cxnSpLocks/>
          </p:cNvCxnSpPr>
          <p:nvPr/>
        </p:nvCxnSpPr>
        <p:spPr>
          <a:xfrm>
            <a:off x="5907648" y="1418460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4B0BD81B-C596-5D48-BADC-11AE05E9D670}"/>
              </a:ext>
            </a:extLst>
          </p:cNvPr>
          <p:cNvCxnSpPr>
            <a:cxnSpLocks/>
          </p:cNvCxnSpPr>
          <p:nvPr/>
        </p:nvCxnSpPr>
        <p:spPr>
          <a:xfrm>
            <a:off x="6121402" y="1827704"/>
            <a:ext cx="3961" cy="155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800284B9-CDD4-B04F-99B8-E5C0BC13650C}"/>
              </a:ext>
            </a:extLst>
          </p:cNvPr>
          <p:cNvCxnSpPr>
            <a:cxnSpLocks/>
            <a:endCxn id="124" idx="4"/>
          </p:cNvCxnSpPr>
          <p:nvPr/>
        </p:nvCxnSpPr>
        <p:spPr>
          <a:xfrm flipH="1">
            <a:off x="6342745" y="1827710"/>
            <a:ext cx="7260" cy="1621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[Structured Mesh] over Heart Domain, </a:t>
            </a:r>
            <a:r>
              <a:rPr lang="en-US" dirty="0">
                <a:latin typeface="Symbol" pitchFamily="2" charset="2"/>
              </a:rPr>
              <a:t>W; 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4305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54C6662-3E2A-934A-ADDB-A54FAD498F76}"/>
              </a:ext>
            </a:extLst>
          </p:cNvPr>
          <p:cNvSpPr/>
          <p:nvPr/>
        </p:nvSpPr>
        <p:spPr>
          <a:xfrm>
            <a:off x="319822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2105D0-5DE2-4441-A19A-687081BD46F8}"/>
              </a:ext>
            </a:extLst>
          </p:cNvPr>
          <p:cNvSpPr/>
          <p:nvPr/>
        </p:nvSpPr>
        <p:spPr>
          <a:xfrm>
            <a:off x="341956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C11E78-5EB5-0549-A061-863D1AB56803}"/>
              </a:ext>
            </a:extLst>
          </p:cNvPr>
          <p:cNvSpPr/>
          <p:nvPr/>
        </p:nvSpPr>
        <p:spPr>
          <a:xfrm>
            <a:off x="364090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7E8F0F-7C23-8E45-AF8D-2253565DCF97}"/>
              </a:ext>
            </a:extLst>
          </p:cNvPr>
          <p:cNvSpPr/>
          <p:nvPr/>
        </p:nvSpPr>
        <p:spPr>
          <a:xfrm>
            <a:off x="3862252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ACD68C-AA43-A14E-898D-08EA61634D17}"/>
              </a:ext>
            </a:extLst>
          </p:cNvPr>
          <p:cNvSpPr/>
          <p:nvPr/>
        </p:nvSpPr>
        <p:spPr>
          <a:xfrm>
            <a:off x="4083595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8DC50CC-4589-7F41-93C9-1767F270C4DA}"/>
              </a:ext>
            </a:extLst>
          </p:cNvPr>
          <p:cNvSpPr/>
          <p:nvPr/>
        </p:nvSpPr>
        <p:spPr>
          <a:xfrm>
            <a:off x="4304938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DBDC1AC-B416-D948-8D6D-613B08BBCA04}"/>
              </a:ext>
            </a:extLst>
          </p:cNvPr>
          <p:cNvSpPr/>
          <p:nvPr/>
        </p:nvSpPr>
        <p:spPr>
          <a:xfrm>
            <a:off x="4747624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1EDE759-A11C-0546-B0BE-FC394387BDBC}"/>
              </a:ext>
            </a:extLst>
          </p:cNvPr>
          <p:cNvSpPr/>
          <p:nvPr/>
        </p:nvSpPr>
        <p:spPr>
          <a:xfrm>
            <a:off x="4968967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C3F1EC0-8DE5-4542-A3F0-B50AC5A0E077}"/>
              </a:ext>
            </a:extLst>
          </p:cNvPr>
          <p:cNvSpPr/>
          <p:nvPr/>
        </p:nvSpPr>
        <p:spPr>
          <a:xfrm>
            <a:off x="5190310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A3354ED-A6A1-0E4A-9CAA-4E304F122B0A}"/>
              </a:ext>
            </a:extLst>
          </p:cNvPr>
          <p:cNvSpPr/>
          <p:nvPr/>
        </p:nvSpPr>
        <p:spPr>
          <a:xfrm>
            <a:off x="541165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A59D615-1D66-7E4D-8E87-7D74A12441FF}"/>
              </a:ext>
            </a:extLst>
          </p:cNvPr>
          <p:cNvSpPr/>
          <p:nvPr/>
        </p:nvSpPr>
        <p:spPr>
          <a:xfrm>
            <a:off x="563299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7CD9B2-C907-CB41-B5DA-2F9806EC7F4A}"/>
              </a:ext>
            </a:extLst>
          </p:cNvPr>
          <p:cNvSpPr/>
          <p:nvPr/>
        </p:nvSpPr>
        <p:spPr>
          <a:xfrm>
            <a:off x="585433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625F075-6E23-EE4F-A4BC-FC4D272B8066}"/>
              </a:ext>
            </a:extLst>
          </p:cNvPr>
          <p:cNvSpPr/>
          <p:nvPr/>
        </p:nvSpPr>
        <p:spPr>
          <a:xfrm>
            <a:off x="275553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CB06376-B4CB-C646-883D-96CEAB3C01A2}"/>
              </a:ext>
            </a:extLst>
          </p:cNvPr>
          <p:cNvSpPr/>
          <p:nvPr/>
        </p:nvSpPr>
        <p:spPr>
          <a:xfrm>
            <a:off x="297688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649C407-736D-5140-8A13-92BC085EBB29}"/>
              </a:ext>
            </a:extLst>
          </p:cNvPr>
          <p:cNvSpPr/>
          <p:nvPr/>
        </p:nvSpPr>
        <p:spPr>
          <a:xfrm>
            <a:off x="319822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941B59E-F958-F741-90A6-84183BCDF3F9}"/>
              </a:ext>
            </a:extLst>
          </p:cNvPr>
          <p:cNvSpPr/>
          <p:nvPr/>
        </p:nvSpPr>
        <p:spPr>
          <a:xfrm>
            <a:off x="341956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948BCD9-A5E1-7540-AB23-8C8915E41D7E}"/>
              </a:ext>
            </a:extLst>
          </p:cNvPr>
          <p:cNvSpPr/>
          <p:nvPr/>
        </p:nvSpPr>
        <p:spPr>
          <a:xfrm>
            <a:off x="364090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A72A1DD-FFB3-334B-9AFF-5FF668B02AEA}"/>
              </a:ext>
            </a:extLst>
          </p:cNvPr>
          <p:cNvSpPr/>
          <p:nvPr/>
        </p:nvSpPr>
        <p:spPr>
          <a:xfrm>
            <a:off x="386225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ACACCF8-6B5B-7342-B63E-0960AE1CCE57}"/>
              </a:ext>
            </a:extLst>
          </p:cNvPr>
          <p:cNvSpPr/>
          <p:nvPr/>
        </p:nvSpPr>
        <p:spPr>
          <a:xfrm>
            <a:off x="408359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FB90196-32FC-C14A-85F9-FA0403866822}"/>
              </a:ext>
            </a:extLst>
          </p:cNvPr>
          <p:cNvSpPr/>
          <p:nvPr/>
        </p:nvSpPr>
        <p:spPr>
          <a:xfrm>
            <a:off x="4304938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8230D6A-AD88-3247-BD60-8B221A10BCF5}"/>
              </a:ext>
            </a:extLst>
          </p:cNvPr>
          <p:cNvSpPr/>
          <p:nvPr/>
        </p:nvSpPr>
        <p:spPr>
          <a:xfrm>
            <a:off x="4526281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AD83119-C80E-4C4A-BF8D-217FFD6185CB}"/>
              </a:ext>
            </a:extLst>
          </p:cNvPr>
          <p:cNvSpPr/>
          <p:nvPr/>
        </p:nvSpPr>
        <p:spPr>
          <a:xfrm>
            <a:off x="4747624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0A12C47-7F8F-9946-884C-5FC517A86200}"/>
              </a:ext>
            </a:extLst>
          </p:cNvPr>
          <p:cNvSpPr/>
          <p:nvPr/>
        </p:nvSpPr>
        <p:spPr>
          <a:xfrm>
            <a:off x="496896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19E7AF9-48B6-D542-91B6-68C7E1794FDD}"/>
              </a:ext>
            </a:extLst>
          </p:cNvPr>
          <p:cNvSpPr/>
          <p:nvPr/>
        </p:nvSpPr>
        <p:spPr>
          <a:xfrm>
            <a:off x="519031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BB9C136-8242-6C43-88A8-450A96BFE32A}"/>
              </a:ext>
            </a:extLst>
          </p:cNvPr>
          <p:cNvSpPr/>
          <p:nvPr/>
        </p:nvSpPr>
        <p:spPr>
          <a:xfrm>
            <a:off x="541165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9BD285-18E3-414C-8F82-37F6B3E514CC}"/>
              </a:ext>
            </a:extLst>
          </p:cNvPr>
          <p:cNvSpPr/>
          <p:nvPr/>
        </p:nvSpPr>
        <p:spPr>
          <a:xfrm>
            <a:off x="563299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0354453-ECED-1247-A74F-FE4AC673A269}"/>
              </a:ext>
            </a:extLst>
          </p:cNvPr>
          <p:cNvSpPr/>
          <p:nvPr/>
        </p:nvSpPr>
        <p:spPr>
          <a:xfrm>
            <a:off x="585433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610655F-2A3B-BA47-8473-F9692289615C}"/>
              </a:ext>
            </a:extLst>
          </p:cNvPr>
          <p:cNvSpPr/>
          <p:nvPr/>
        </p:nvSpPr>
        <p:spPr>
          <a:xfrm>
            <a:off x="607568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D0E4615-FC4F-C047-A00C-B0D7EA1E57DD}"/>
              </a:ext>
            </a:extLst>
          </p:cNvPr>
          <p:cNvSpPr/>
          <p:nvPr/>
        </p:nvSpPr>
        <p:spPr>
          <a:xfrm>
            <a:off x="629702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1C12C4F-3342-9149-AA54-840BF72AE002}"/>
              </a:ext>
            </a:extLst>
          </p:cNvPr>
          <p:cNvSpPr/>
          <p:nvPr/>
        </p:nvSpPr>
        <p:spPr>
          <a:xfrm>
            <a:off x="275553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ADD335F-28D0-5842-8E42-91DC8944D066}"/>
              </a:ext>
            </a:extLst>
          </p:cNvPr>
          <p:cNvSpPr/>
          <p:nvPr/>
        </p:nvSpPr>
        <p:spPr>
          <a:xfrm>
            <a:off x="297688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D1B7277-FA50-B243-9E18-B6817190A859}"/>
              </a:ext>
            </a:extLst>
          </p:cNvPr>
          <p:cNvSpPr/>
          <p:nvPr/>
        </p:nvSpPr>
        <p:spPr>
          <a:xfrm>
            <a:off x="319822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851049D-4334-F04B-B71B-CF8BCBE64024}"/>
              </a:ext>
            </a:extLst>
          </p:cNvPr>
          <p:cNvSpPr/>
          <p:nvPr/>
        </p:nvSpPr>
        <p:spPr>
          <a:xfrm>
            <a:off x="341956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5E4575E-8801-4C4E-9141-2686D050598D}"/>
              </a:ext>
            </a:extLst>
          </p:cNvPr>
          <p:cNvSpPr/>
          <p:nvPr/>
        </p:nvSpPr>
        <p:spPr>
          <a:xfrm>
            <a:off x="364090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BFA667-71B8-E94A-AE2F-41FE0105A351}"/>
              </a:ext>
            </a:extLst>
          </p:cNvPr>
          <p:cNvSpPr/>
          <p:nvPr/>
        </p:nvSpPr>
        <p:spPr>
          <a:xfrm>
            <a:off x="386225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A61D80B-DF7B-F742-B85D-9C67711A32B3}"/>
              </a:ext>
            </a:extLst>
          </p:cNvPr>
          <p:cNvSpPr/>
          <p:nvPr/>
        </p:nvSpPr>
        <p:spPr>
          <a:xfrm>
            <a:off x="408359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707B482-5C7C-8445-B1C6-CAC0F5AF441A}"/>
              </a:ext>
            </a:extLst>
          </p:cNvPr>
          <p:cNvSpPr/>
          <p:nvPr/>
        </p:nvSpPr>
        <p:spPr>
          <a:xfrm>
            <a:off x="4304938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7B6AEE4-77C9-9942-B1D2-9B00928F9895}"/>
              </a:ext>
            </a:extLst>
          </p:cNvPr>
          <p:cNvSpPr/>
          <p:nvPr/>
        </p:nvSpPr>
        <p:spPr>
          <a:xfrm>
            <a:off x="4526281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02EA1DF-4DA8-AB4A-BD03-27BE8E7E7B9F}"/>
              </a:ext>
            </a:extLst>
          </p:cNvPr>
          <p:cNvSpPr/>
          <p:nvPr/>
        </p:nvSpPr>
        <p:spPr>
          <a:xfrm>
            <a:off x="4747624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23E8C3-58BF-BA4C-B986-E0E15F04E3CE}"/>
              </a:ext>
            </a:extLst>
          </p:cNvPr>
          <p:cNvSpPr/>
          <p:nvPr/>
        </p:nvSpPr>
        <p:spPr>
          <a:xfrm>
            <a:off x="496896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94B7D25-2190-554D-9640-93FB62DD465F}"/>
              </a:ext>
            </a:extLst>
          </p:cNvPr>
          <p:cNvSpPr/>
          <p:nvPr/>
        </p:nvSpPr>
        <p:spPr>
          <a:xfrm>
            <a:off x="519031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E28E891-792A-D748-A855-313EAC272905}"/>
              </a:ext>
            </a:extLst>
          </p:cNvPr>
          <p:cNvSpPr/>
          <p:nvPr/>
        </p:nvSpPr>
        <p:spPr>
          <a:xfrm>
            <a:off x="541165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407FC25-0314-CA49-9612-D22448D4524A}"/>
              </a:ext>
            </a:extLst>
          </p:cNvPr>
          <p:cNvSpPr/>
          <p:nvPr/>
        </p:nvSpPr>
        <p:spPr>
          <a:xfrm>
            <a:off x="563299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083EFEA-081C-3F4C-8E97-001DBB55F752}"/>
              </a:ext>
            </a:extLst>
          </p:cNvPr>
          <p:cNvSpPr/>
          <p:nvPr/>
        </p:nvSpPr>
        <p:spPr>
          <a:xfrm>
            <a:off x="585433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21FC0CE-98D2-0542-9730-9D892C6D55B1}"/>
              </a:ext>
            </a:extLst>
          </p:cNvPr>
          <p:cNvSpPr/>
          <p:nvPr/>
        </p:nvSpPr>
        <p:spPr>
          <a:xfrm>
            <a:off x="607568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23E522A-60EC-E949-9604-E528C746E031}"/>
              </a:ext>
            </a:extLst>
          </p:cNvPr>
          <p:cNvSpPr/>
          <p:nvPr/>
        </p:nvSpPr>
        <p:spPr>
          <a:xfrm>
            <a:off x="629702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9590659-34A2-F345-80B8-4C90538632DB}"/>
              </a:ext>
            </a:extLst>
          </p:cNvPr>
          <p:cNvSpPr/>
          <p:nvPr/>
        </p:nvSpPr>
        <p:spPr>
          <a:xfrm>
            <a:off x="275553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FB15A1D-A577-8E46-A742-6AD48BA4E9DC}"/>
              </a:ext>
            </a:extLst>
          </p:cNvPr>
          <p:cNvSpPr/>
          <p:nvPr/>
        </p:nvSpPr>
        <p:spPr>
          <a:xfrm>
            <a:off x="297688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D884FF4-D7D5-674E-AEB5-E4573786A47C}"/>
              </a:ext>
            </a:extLst>
          </p:cNvPr>
          <p:cNvSpPr/>
          <p:nvPr/>
        </p:nvSpPr>
        <p:spPr>
          <a:xfrm>
            <a:off x="319822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8B262FA-C989-0041-B84D-D4A916A4F7AF}"/>
              </a:ext>
            </a:extLst>
          </p:cNvPr>
          <p:cNvSpPr/>
          <p:nvPr/>
        </p:nvSpPr>
        <p:spPr>
          <a:xfrm>
            <a:off x="341956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ACDBD86-DE1A-EB46-B4B7-570C0DFFDC3D}"/>
              </a:ext>
            </a:extLst>
          </p:cNvPr>
          <p:cNvSpPr/>
          <p:nvPr/>
        </p:nvSpPr>
        <p:spPr>
          <a:xfrm>
            <a:off x="364090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72F7165-E373-014A-B456-C3A16B579145}"/>
              </a:ext>
            </a:extLst>
          </p:cNvPr>
          <p:cNvSpPr/>
          <p:nvPr/>
        </p:nvSpPr>
        <p:spPr>
          <a:xfrm>
            <a:off x="386225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DC85EBF-C2D6-784A-A9B7-088B84D35C49}"/>
              </a:ext>
            </a:extLst>
          </p:cNvPr>
          <p:cNvSpPr/>
          <p:nvPr/>
        </p:nvSpPr>
        <p:spPr>
          <a:xfrm>
            <a:off x="408359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9EF37BC-7CA7-FE47-9BDE-DEC20633982A}"/>
              </a:ext>
            </a:extLst>
          </p:cNvPr>
          <p:cNvSpPr/>
          <p:nvPr/>
        </p:nvSpPr>
        <p:spPr>
          <a:xfrm>
            <a:off x="4304938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53AB66E-7C21-F749-9555-FE991B7A0719}"/>
              </a:ext>
            </a:extLst>
          </p:cNvPr>
          <p:cNvSpPr/>
          <p:nvPr/>
        </p:nvSpPr>
        <p:spPr>
          <a:xfrm>
            <a:off x="4526281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B16BEBF-BC72-A94B-A50A-07E3F017B9EB}"/>
              </a:ext>
            </a:extLst>
          </p:cNvPr>
          <p:cNvSpPr/>
          <p:nvPr/>
        </p:nvSpPr>
        <p:spPr>
          <a:xfrm>
            <a:off x="4747624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2CC5F93-0D51-5149-80CB-50734E120E88}"/>
              </a:ext>
            </a:extLst>
          </p:cNvPr>
          <p:cNvSpPr/>
          <p:nvPr/>
        </p:nvSpPr>
        <p:spPr>
          <a:xfrm>
            <a:off x="496896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F391E7E-E309-B347-8EF5-F6148D408F96}"/>
              </a:ext>
            </a:extLst>
          </p:cNvPr>
          <p:cNvSpPr/>
          <p:nvPr/>
        </p:nvSpPr>
        <p:spPr>
          <a:xfrm>
            <a:off x="519031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412C305-DB4C-B64F-A21E-DAE56C852963}"/>
              </a:ext>
            </a:extLst>
          </p:cNvPr>
          <p:cNvSpPr/>
          <p:nvPr/>
        </p:nvSpPr>
        <p:spPr>
          <a:xfrm>
            <a:off x="541165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0E91ED7-EDD0-5648-955D-E1E4C3D85E0C}"/>
              </a:ext>
            </a:extLst>
          </p:cNvPr>
          <p:cNvSpPr/>
          <p:nvPr/>
        </p:nvSpPr>
        <p:spPr>
          <a:xfrm>
            <a:off x="563299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B5D2C23-84DA-2E49-94E1-3CEDDDECD9BD}"/>
              </a:ext>
            </a:extLst>
          </p:cNvPr>
          <p:cNvSpPr/>
          <p:nvPr/>
        </p:nvSpPr>
        <p:spPr>
          <a:xfrm>
            <a:off x="585433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7AF855-6018-7C48-AA82-E51E0A8DD521}"/>
              </a:ext>
            </a:extLst>
          </p:cNvPr>
          <p:cNvSpPr/>
          <p:nvPr/>
        </p:nvSpPr>
        <p:spPr>
          <a:xfrm>
            <a:off x="607568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51C75CC-9342-2146-856C-4CE33E59BCCF}"/>
              </a:ext>
            </a:extLst>
          </p:cNvPr>
          <p:cNvSpPr/>
          <p:nvPr/>
        </p:nvSpPr>
        <p:spPr>
          <a:xfrm>
            <a:off x="629702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763E37-BA81-3242-9241-187B4C714EA0}"/>
              </a:ext>
            </a:extLst>
          </p:cNvPr>
          <p:cNvSpPr/>
          <p:nvPr/>
        </p:nvSpPr>
        <p:spPr>
          <a:xfrm>
            <a:off x="275553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B20192D-8964-434D-97BD-26059AF6DFF0}"/>
              </a:ext>
            </a:extLst>
          </p:cNvPr>
          <p:cNvSpPr/>
          <p:nvPr/>
        </p:nvSpPr>
        <p:spPr>
          <a:xfrm>
            <a:off x="297688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40C6559-2587-0743-9C9D-7102DEB75E2E}"/>
              </a:ext>
            </a:extLst>
          </p:cNvPr>
          <p:cNvSpPr/>
          <p:nvPr/>
        </p:nvSpPr>
        <p:spPr>
          <a:xfrm>
            <a:off x="319822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F29E8B3-B8F0-3A40-8D4B-18743E372B52}"/>
              </a:ext>
            </a:extLst>
          </p:cNvPr>
          <p:cNvSpPr/>
          <p:nvPr/>
        </p:nvSpPr>
        <p:spPr>
          <a:xfrm>
            <a:off x="341956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BE75F1E-F29D-0F4D-B7AC-DCD46B9CA3AC}"/>
              </a:ext>
            </a:extLst>
          </p:cNvPr>
          <p:cNvSpPr/>
          <p:nvPr/>
        </p:nvSpPr>
        <p:spPr>
          <a:xfrm>
            <a:off x="364090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555A615-66C1-C440-841C-8FC84704AE1A}"/>
              </a:ext>
            </a:extLst>
          </p:cNvPr>
          <p:cNvSpPr/>
          <p:nvPr/>
        </p:nvSpPr>
        <p:spPr>
          <a:xfrm>
            <a:off x="386225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29ECFED-A52B-E84B-B7AD-DD59A37D5434}"/>
              </a:ext>
            </a:extLst>
          </p:cNvPr>
          <p:cNvSpPr/>
          <p:nvPr/>
        </p:nvSpPr>
        <p:spPr>
          <a:xfrm>
            <a:off x="408359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856AD0A-1708-104F-814E-18710984ACAB}"/>
              </a:ext>
            </a:extLst>
          </p:cNvPr>
          <p:cNvSpPr/>
          <p:nvPr/>
        </p:nvSpPr>
        <p:spPr>
          <a:xfrm>
            <a:off x="4304938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5185480-52B4-E846-98EA-6FD19B7E6673}"/>
              </a:ext>
            </a:extLst>
          </p:cNvPr>
          <p:cNvSpPr/>
          <p:nvPr/>
        </p:nvSpPr>
        <p:spPr>
          <a:xfrm>
            <a:off x="4526281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AD9750B-944D-774F-B9F0-A184AD9131C4}"/>
              </a:ext>
            </a:extLst>
          </p:cNvPr>
          <p:cNvSpPr/>
          <p:nvPr/>
        </p:nvSpPr>
        <p:spPr>
          <a:xfrm>
            <a:off x="4747624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D29C0F5-BF39-9A4B-ABC6-5784BE26C4B2}"/>
              </a:ext>
            </a:extLst>
          </p:cNvPr>
          <p:cNvSpPr/>
          <p:nvPr/>
        </p:nvSpPr>
        <p:spPr>
          <a:xfrm>
            <a:off x="496896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FF88B7A8-30AF-C244-A0A6-2F60D9500C13}"/>
              </a:ext>
            </a:extLst>
          </p:cNvPr>
          <p:cNvSpPr/>
          <p:nvPr/>
        </p:nvSpPr>
        <p:spPr>
          <a:xfrm>
            <a:off x="519031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C1E3AB8-998B-9B49-95BB-D27FCE08D063}"/>
              </a:ext>
            </a:extLst>
          </p:cNvPr>
          <p:cNvSpPr/>
          <p:nvPr/>
        </p:nvSpPr>
        <p:spPr>
          <a:xfrm>
            <a:off x="541165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0467E9D-33B8-4C48-9F6E-3CD4E1C8D8E2}"/>
              </a:ext>
            </a:extLst>
          </p:cNvPr>
          <p:cNvSpPr/>
          <p:nvPr/>
        </p:nvSpPr>
        <p:spPr>
          <a:xfrm>
            <a:off x="563299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C0CC841-DB4B-1345-9C34-B9D500EBAB78}"/>
              </a:ext>
            </a:extLst>
          </p:cNvPr>
          <p:cNvSpPr/>
          <p:nvPr/>
        </p:nvSpPr>
        <p:spPr>
          <a:xfrm>
            <a:off x="585433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1DA6924-2EB7-5F42-B241-43E4B53162A0}"/>
              </a:ext>
            </a:extLst>
          </p:cNvPr>
          <p:cNvSpPr/>
          <p:nvPr/>
        </p:nvSpPr>
        <p:spPr>
          <a:xfrm>
            <a:off x="607568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EDD4546-806F-5B4D-8517-32F206D562A3}"/>
              </a:ext>
            </a:extLst>
          </p:cNvPr>
          <p:cNvSpPr/>
          <p:nvPr/>
        </p:nvSpPr>
        <p:spPr>
          <a:xfrm>
            <a:off x="629702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4239A35-5478-774E-9A5E-FAD7907898C3}"/>
              </a:ext>
            </a:extLst>
          </p:cNvPr>
          <p:cNvSpPr/>
          <p:nvPr/>
        </p:nvSpPr>
        <p:spPr>
          <a:xfrm>
            <a:off x="297688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B76699D-CED2-EB4F-80BF-DC29E58A4E68}"/>
              </a:ext>
            </a:extLst>
          </p:cNvPr>
          <p:cNvSpPr/>
          <p:nvPr/>
        </p:nvSpPr>
        <p:spPr>
          <a:xfrm>
            <a:off x="319822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7E0C7D1-C925-084A-9073-8C0EAC743B53}"/>
              </a:ext>
            </a:extLst>
          </p:cNvPr>
          <p:cNvSpPr/>
          <p:nvPr/>
        </p:nvSpPr>
        <p:spPr>
          <a:xfrm>
            <a:off x="341956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C38DF2C-0B44-AB4E-85E7-8FB99A3980B3}"/>
              </a:ext>
            </a:extLst>
          </p:cNvPr>
          <p:cNvSpPr/>
          <p:nvPr/>
        </p:nvSpPr>
        <p:spPr>
          <a:xfrm>
            <a:off x="364090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95B40B0B-8C04-AF41-BC27-0CF474A65C4B}"/>
              </a:ext>
            </a:extLst>
          </p:cNvPr>
          <p:cNvSpPr/>
          <p:nvPr/>
        </p:nvSpPr>
        <p:spPr>
          <a:xfrm>
            <a:off x="386225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B8FB16B7-6657-3D42-85E5-8DF0ED97EFB1}"/>
              </a:ext>
            </a:extLst>
          </p:cNvPr>
          <p:cNvSpPr/>
          <p:nvPr/>
        </p:nvSpPr>
        <p:spPr>
          <a:xfrm>
            <a:off x="408359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93CA98AB-1D16-814A-9A4D-CBA61AB3CDF1}"/>
              </a:ext>
            </a:extLst>
          </p:cNvPr>
          <p:cNvSpPr/>
          <p:nvPr/>
        </p:nvSpPr>
        <p:spPr>
          <a:xfrm>
            <a:off x="4304938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A128A1B-F8FA-784B-8109-33040FF9C96A}"/>
              </a:ext>
            </a:extLst>
          </p:cNvPr>
          <p:cNvSpPr/>
          <p:nvPr/>
        </p:nvSpPr>
        <p:spPr>
          <a:xfrm>
            <a:off x="4526281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39AF418-D2A0-F048-B0C1-F12C3EC2B882}"/>
              </a:ext>
            </a:extLst>
          </p:cNvPr>
          <p:cNvSpPr/>
          <p:nvPr/>
        </p:nvSpPr>
        <p:spPr>
          <a:xfrm>
            <a:off x="4747624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8EFED61-AA61-9A48-B423-EB3EDD1AA248}"/>
              </a:ext>
            </a:extLst>
          </p:cNvPr>
          <p:cNvSpPr/>
          <p:nvPr/>
        </p:nvSpPr>
        <p:spPr>
          <a:xfrm>
            <a:off x="4968967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F42277-2EAE-CF48-AA65-16C69AAC6C0B}"/>
              </a:ext>
            </a:extLst>
          </p:cNvPr>
          <p:cNvSpPr/>
          <p:nvPr/>
        </p:nvSpPr>
        <p:spPr>
          <a:xfrm>
            <a:off x="519031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704D93D1-7619-A849-AD02-490249B4CD1E}"/>
              </a:ext>
            </a:extLst>
          </p:cNvPr>
          <p:cNvSpPr/>
          <p:nvPr/>
        </p:nvSpPr>
        <p:spPr>
          <a:xfrm>
            <a:off x="541165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424F8EB-46DC-B34F-9757-8A4D308C6EAE}"/>
              </a:ext>
            </a:extLst>
          </p:cNvPr>
          <p:cNvSpPr/>
          <p:nvPr/>
        </p:nvSpPr>
        <p:spPr>
          <a:xfrm>
            <a:off x="563299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D762209-4D38-3446-943D-4716C18E9FDE}"/>
              </a:ext>
            </a:extLst>
          </p:cNvPr>
          <p:cNvSpPr/>
          <p:nvPr/>
        </p:nvSpPr>
        <p:spPr>
          <a:xfrm>
            <a:off x="585433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211276A-72EF-174B-9622-00B2EF29F710}"/>
              </a:ext>
            </a:extLst>
          </p:cNvPr>
          <p:cNvSpPr/>
          <p:nvPr/>
        </p:nvSpPr>
        <p:spPr>
          <a:xfrm>
            <a:off x="607568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7927A5C-48EB-6648-A912-7AAFA65D6D8D}"/>
              </a:ext>
            </a:extLst>
          </p:cNvPr>
          <p:cNvSpPr/>
          <p:nvPr/>
        </p:nvSpPr>
        <p:spPr>
          <a:xfrm>
            <a:off x="629702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773FC35-7ADE-9844-9A3D-40584E6E96CB}"/>
              </a:ext>
            </a:extLst>
          </p:cNvPr>
          <p:cNvSpPr/>
          <p:nvPr/>
        </p:nvSpPr>
        <p:spPr>
          <a:xfrm>
            <a:off x="341956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09BCC0E-347A-3B47-9B2D-BD605105EB88}"/>
              </a:ext>
            </a:extLst>
          </p:cNvPr>
          <p:cNvSpPr/>
          <p:nvPr/>
        </p:nvSpPr>
        <p:spPr>
          <a:xfrm>
            <a:off x="364090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8976356-A723-304D-8853-1462FE290C9A}"/>
              </a:ext>
            </a:extLst>
          </p:cNvPr>
          <p:cNvSpPr/>
          <p:nvPr/>
        </p:nvSpPr>
        <p:spPr>
          <a:xfrm>
            <a:off x="3862252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909EDC9-AF90-A04F-BA9C-6F738660240E}"/>
              </a:ext>
            </a:extLst>
          </p:cNvPr>
          <p:cNvSpPr/>
          <p:nvPr/>
        </p:nvSpPr>
        <p:spPr>
          <a:xfrm>
            <a:off x="4083595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753632A-48E7-C348-9F2A-C6EBF7A140EF}"/>
              </a:ext>
            </a:extLst>
          </p:cNvPr>
          <p:cNvSpPr/>
          <p:nvPr/>
        </p:nvSpPr>
        <p:spPr>
          <a:xfrm>
            <a:off x="4304938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3DC6F95-061B-154E-B59E-7580D6178D1D}"/>
              </a:ext>
            </a:extLst>
          </p:cNvPr>
          <p:cNvSpPr/>
          <p:nvPr/>
        </p:nvSpPr>
        <p:spPr>
          <a:xfrm>
            <a:off x="4526281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F9D1FB78-786F-1B49-8E5B-8AB472B7B1BA}"/>
              </a:ext>
            </a:extLst>
          </p:cNvPr>
          <p:cNvSpPr/>
          <p:nvPr/>
        </p:nvSpPr>
        <p:spPr>
          <a:xfrm>
            <a:off x="4747624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A6897904-70FB-CA44-957A-EE9E8C05FBA0}"/>
              </a:ext>
            </a:extLst>
          </p:cNvPr>
          <p:cNvSpPr/>
          <p:nvPr/>
        </p:nvSpPr>
        <p:spPr>
          <a:xfrm>
            <a:off x="4968967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40397BBE-0C5D-7349-A786-91E343AE56CA}"/>
              </a:ext>
            </a:extLst>
          </p:cNvPr>
          <p:cNvSpPr/>
          <p:nvPr/>
        </p:nvSpPr>
        <p:spPr>
          <a:xfrm>
            <a:off x="5190310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DC72CB37-5B9E-F649-90E8-261CBF96AC7D}"/>
              </a:ext>
            </a:extLst>
          </p:cNvPr>
          <p:cNvSpPr/>
          <p:nvPr/>
        </p:nvSpPr>
        <p:spPr>
          <a:xfrm>
            <a:off x="5411653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4B715F0A-8406-2C49-8419-9EC95F550C9A}"/>
              </a:ext>
            </a:extLst>
          </p:cNvPr>
          <p:cNvSpPr/>
          <p:nvPr/>
        </p:nvSpPr>
        <p:spPr>
          <a:xfrm>
            <a:off x="563299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5323C1D-014A-CF46-9569-D9345988D142}"/>
              </a:ext>
            </a:extLst>
          </p:cNvPr>
          <p:cNvSpPr/>
          <p:nvPr/>
        </p:nvSpPr>
        <p:spPr>
          <a:xfrm>
            <a:off x="585433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A76C795C-1722-3444-B5F0-0C57F8DA4393}"/>
              </a:ext>
            </a:extLst>
          </p:cNvPr>
          <p:cNvSpPr/>
          <p:nvPr/>
        </p:nvSpPr>
        <p:spPr>
          <a:xfrm>
            <a:off x="3640909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16C4EDEF-2248-8A43-8933-1ECC0C6EFFFB}"/>
              </a:ext>
            </a:extLst>
          </p:cNvPr>
          <p:cNvSpPr/>
          <p:nvPr/>
        </p:nvSpPr>
        <p:spPr>
          <a:xfrm>
            <a:off x="3862252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BF0E4860-A8A9-C145-B195-1091168EBC18}"/>
              </a:ext>
            </a:extLst>
          </p:cNvPr>
          <p:cNvSpPr/>
          <p:nvPr/>
        </p:nvSpPr>
        <p:spPr>
          <a:xfrm>
            <a:off x="4083595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BE17317F-64BA-8A40-BBF4-27B8FD89059E}"/>
              </a:ext>
            </a:extLst>
          </p:cNvPr>
          <p:cNvSpPr/>
          <p:nvPr/>
        </p:nvSpPr>
        <p:spPr>
          <a:xfrm>
            <a:off x="4304938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7BD16F9A-A023-654C-A43F-24956FB1B06C}"/>
              </a:ext>
            </a:extLst>
          </p:cNvPr>
          <p:cNvSpPr/>
          <p:nvPr/>
        </p:nvSpPr>
        <p:spPr>
          <a:xfrm>
            <a:off x="4526281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7E937DC-AA32-084B-8001-763948877193}"/>
              </a:ext>
            </a:extLst>
          </p:cNvPr>
          <p:cNvSpPr/>
          <p:nvPr/>
        </p:nvSpPr>
        <p:spPr>
          <a:xfrm>
            <a:off x="4747624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3C82F7C4-DC3F-2B46-88C6-A25FF6267342}"/>
              </a:ext>
            </a:extLst>
          </p:cNvPr>
          <p:cNvSpPr/>
          <p:nvPr/>
        </p:nvSpPr>
        <p:spPr>
          <a:xfrm>
            <a:off x="4968967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D594669-33BD-9C49-B225-833078C878EA}"/>
              </a:ext>
            </a:extLst>
          </p:cNvPr>
          <p:cNvSpPr/>
          <p:nvPr/>
        </p:nvSpPr>
        <p:spPr>
          <a:xfrm>
            <a:off x="5190310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7C667E40-4355-674F-BCA5-60BFB3334BDE}"/>
              </a:ext>
            </a:extLst>
          </p:cNvPr>
          <p:cNvSpPr/>
          <p:nvPr/>
        </p:nvSpPr>
        <p:spPr>
          <a:xfrm>
            <a:off x="5411653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1219A817-CEEF-DC48-9BDD-21AD0068CA60}"/>
              </a:ext>
            </a:extLst>
          </p:cNvPr>
          <p:cNvSpPr/>
          <p:nvPr/>
        </p:nvSpPr>
        <p:spPr>
          <a:xfrm>
            <a:off x="4304938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E40B7809-6778-0444-BB0D-2C44B18C5284}"/>
              </a:ext>
            </a:extLst>
          </p:cNvPr>
          <p:cNvSpPr/>
          <p:nvPr/>
        </p:nvSpPr>
        <p:spPr>
          <a:xfrm>
            <a:off x="4526281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9E92D39-8CE9-9F48-8767-EBB0DD44300B}"/>
              </a:ext>
            </a:extLst>
          </p:cNvPr>
          <p:cNvSpPr/>
          <p:nvPr/>
        </p:nvSpPr>
        <p:spPr>
          <a:xfrm>
            <a:off x="4747624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</p:spTree>
    <p:extLst>
      <p:ext uri="{BB962C8B-B14F-4D97-AF65-F5344CB8AC3E}">
        <p14:creationId xmlns:p14="http://schemas.microsoft.com/office/powerpoint/2010/main" val="189721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0347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https://github.com/NaluCFD/Nalu/blob/master/src/AssembleScalarEdgeDiffSolverAlgorithm.C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Diffusion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4B06DF-1D59-9644-8D12-4447D775E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69" y="2753208"/>
            <a:ext cx="7956482" cy="161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3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Boundary Conditions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1F3E678-78F7-264F-A21D-A0E8F605E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Inflow: values are known and enforced via a </a:t>
            </a:r>
            <a:r>
              <a:rPr lang="en-US" dirty="0" err="1"/>
              <a:t>Dirichelp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Open: pressure known: flow in or out of the domain; zero gradient for diffusion</a:t>
            </a:r>
          </a:p>
          <a:p>
            <a:pPr>
              <a:buFont typeface="Arial" charset="0"/>
              <a:buChar char="•"/>
            </a:pPr>
            <a:r>
              <a:rPr lang="en-US" dirty="0"/>
              <a:t> Wall: values are known and enforced via a Dirichlet</a:t>
            </a:r>
          </a:p>
          <a:p>
            <a:pPr>
              <a:buFont typeface="Arial" charset="0"/>
              <a:buChar char="•"/>
            </a:pPr>
            <a:r>
              <a:rPr lang="en-US" dirty="0"/>
              <a:t> Symmetry: Normal stress specified; tangential stress zero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Non-conformal: hybrid DG/CVFEM</a:t>
            </a:r>
          </a:p>
          <a:p>
            <a:pPr>
              <a:buFont typeface="Arial" charset="0"/>
              <a:buChar char="•"/>
            </a:pPr>
            <a:r>
              <a:rPr lang="en-US" dirty="0"/>
              <a:t> “overset”: Constraint-based</a:t>
            </a:r>
          </a:p>
          <a:p>
            <a:pPr marL="0" indent="0">
              <a:buNone/>
            </a:pPr>
            <a:r>
              <a:rPr lang="en-US" dirty="0"/>
              <a:t>See: https://</a:t>
            </a:r>
            <a:r>
              <a:rPr lang="en-US" dirty="0" err="1"/>
              <a:t>nalu.readthedocs.io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/latest/source/theory/</a:t>
            </a:r>
            <a:r>
              <a:rPr lang="en-US" dirty="0" err="1"/>
              <a:t>boundaryConditions.html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35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50695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Two-state methods, e.g., cell-centered and EBVC are attractive due to simplicity, however, suffer from non-orthogonality issues in the diffusion operator</a:t>
            </a:r>
          </a:p>
          <a:p>
            <a:pPr>
              <a:buFont typeface="Wingdings" charset="2"/>
              <a:buChar char="§"/>
            </a:pPr>
            <a:r>
              <a:rPr lang="en-US" dirty="0"/>
              <a:t> Generally, CC or EBVC is 2x faster on a given mesh size</a:t>
            </a:r>
          </a:p>
          <a:p>
            <a:pPr>
              <a:buFont typeface="Wingdings" charset="2"/>
              <a:buChar char="§"/>
            </a:pPr>
            <a:r>
              <a:rPr lang="en-US" dirty="0"/>
              <a:t> Less accurate/stable on generalized unstructured mesh topologies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Better diffusion operator on high-aspect ratio meshes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27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73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Common low-Mach Discretization Approaches: CVFEM/FEM</a:t>
            </a:r>
          </a:p>
        </p:txBody>
      </p:sp>
    </p:spTree>
    <p:extLst>
      <p:ext uri="{BB962C8B-B14F-4D97-AF65-F5344CB8AC3E}">
        <p14:creationId xmlns:p14="http://schemas.microsoft.com/office/powerpoint/2010/main" val="269023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CVFEM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Time/Source/etc.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Advection/Diffusion/etc. (integrated by parts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Below is the patch of elements connected to node 2 (a global matrix row number)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293365-5B71-3746-B76D-BC1D3197D701}"/>
              </a:ext>
            </a:extLst>
          </p:cNvPr>
          <p:cNvGrpSpPr/>
          <p:nvPr/>
        </p:nvGrpSpPr>
        <p:grpSpPr>
          <a:xfrm>
            <a:off x="327122" y="3017883"/>
            <a:ext cx="3728473" cy="3630843"/>
            <a:chOff x="435676" y="2437344"/>
            <a:chExt cx="3728473" cy="3630843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5D8F0104-DE73-DA48-A1A0-44C5E5F422D2}"/>
                </a:ext>
              </a:extLst>
            </p:cNvPr>
            <p:cNvGrpSpPr/>
            <p:nvPr/>
          </p:nvGrpSpPr>
          <p:grpSpPr>
            <a:xfrm>
              <a:off x="756439" y="2877627"/>
              <a:ext cx="3122851" cy="2800917"/>
              <a:chOff x="4164727" y="3225276"/>
              <a:chExt cx="3122851" cy="2800917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B25C4759-3404-5345-BB19-8899490233AE}"/>
                  </a:ext>
                </a:extLst>
              </p:cNvPr>
              <p:cNvCxnSpPr>
                <a:stCxn id="187" idx="3"/>
                <a:endCxn id="184" idx="3"/>
              </p:cNvCxnSpPr>
              <p:nvPr/>
            </p:nvCxnSpPr>
            <p:spPr>
              <a:xfrm flipV="1">
                <a:off x="5684857" y="4716135"/>
                <a:ext cx="1446623" cy="1283182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034AEE84-D0D1-4047-A847-DE4AE64437C6}"/>
                  </a:ext>
                </a:extLst>
              </p:cNvPr>
              <p:cNvSpPr/>
              <p:nvPr/>
            </p:nvSpPr>
            <p:spPr>
              <a:xfrm>
                <a:off x="5726153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42AF8C72-D8A9-8748-A82C-96EF71E5A0E7}"/>
                  </a:ext>
                </a:extLst>
              </p:cNvPr>
              <p:cNvSpPr/>
              <p:nvPr/>
            </p:nvSpPr>
            <p:spPr>
              <a:xfrm>
                <a:off x="4256168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F179DAFE-653F-6645-A295-A1F4D3FF62D0}"/>
                  </a:ext>
                </a:extLst>
              </p:cNvPr>
              <p:cNvSpPr/>
              <p:nvPr/>
            </p:nvSpPr>
            <p:spPr>
              <a:xfrm>
                <a:off x="7104698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7A958049-5BD6-8E47-84A3-0EF41E3D6C24}"/>
                  </a:ext>
                </a:extLst>
              </p:cNvPr>
              <p:cNvSpPr/>
              <p:nvPr/>
            </p:nvSpPr>
            <p:spPr>
              <a:xfrm>
                <a:off x="4256167" y="4614292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F3190AED-8478-3E43-8894-27E1C0433793}"/>
                  </a:ext>
                </a:extLst>
              </p:cNvPr>
              <p:cNvSpPr/>
              <p:nvPr/>
            </p:nvSpPr>
            <p:spPr>
              <a:xfrm>
                <a:off x="4164727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EA896A50-B418-244B-B6DA-F14C66DC7F7C}"/>
                  </a:ext>
                </a:extLst>
              </p:cNvPr>
              <p:cNvSpPr/>
              <p:nvPr/>
            </p:nvSpPr>
            <p:spPr>
              <a:xfrm>
                <a:off x="5658075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E2D61D1C-BEB2-DE4C-B2D0-EC2C474575D6}"/>
                  </a:ext>
                </a:extLst>
              </p:cNvPr>
              <p:cNvSpPr/>
              <p:nvPr/>
            </p:nvSpPr>
            <p:spPr>
              <a:xfrm>
                <a:off x="4188089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5BBC8241-840F-3F40-8D0A-4847ABF155DE}"/>
                  </a:ext>
                </a:extLst>
              </p:cNvPr>
              <p:cNvSpPr/>
              <p:nvPr/>
            </p:nvSpPr>
            <p:spPr>
              <a:xfrm>
                <a:off x="5634713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51A3CD25-8176-BB47-A5F8-2E12AB5006D4}"/>
                  </a:ext>
                </a:extLst>
              </p:cNvPr>
              <p:cNvSpPr/>
              <p:nvPr/>
            </p:nvSpPr>
            <p:spPr>
              <a:xfrm>
                <a:off x="5634713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583BF85F-CA6B-3841-A2A7-6987F158704E}"/>
                  </a:ext>
                </a:extLst>
              </p:cNvPr>
              <p:cNvSpPr/>
              <p:nvPr/>
            </p:nvSpPr>
            <p:spPr>
              <a:xfrm>
                <a:off x="416472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DBEC734-F979-6C42-AF06-7C6FC52D77EE}"/>
                  </a:ext>
                </a:extLst>
              </p:cNvPr>
              <p:cNvSpPr/>
              <p:nvPr/>
            </p:nvSpPr>
            <p:spPr>
              <a:xfrm>
                <a:off x="710469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4CD61959-ACA0-F441-A884-EBF8D3AE8A1E}"/>
                  </a:ext>
                </a:extLst>
              </p:cNvPr>
              <p:cNvCxnSpPr>
                <a:cxnSpLocks/>
                <a:stCxn id="183" idx="0"/>
                <a:endCxn id="185" idx="2"/>
              </p:cNvCxnSpPr>
              <p:nvPr/>
            </p:nvCxnSpPr>
            <p:spPr>
              <a:xfrm flipH="1">
                <a:off x="4991160" y="3266748"/>
                <a:ext cx="1" cy="269244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F5225982-E06C-8B41-9D27-AFA8CFBAA8E8}"/>
                  </a:ext>
                </a:extLst>
              </p:cNvPr>
              <p:cNvCxnSpPr>
                <a:cxnSpLocks/>
                <a:endCxn id="181" idx="3"/>
              </p:cNvCxnSpPr>
              <p:nvPr/>
            </p:nvCxnSpPr>
            <p:spPr>
              <a:xfrm>
                <a:off x="4268954" y="3894197"/>
                <a:ext cx="292718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EF0E497-6253-5B41-8C1E-05B53B088FA3}"/>
                  </a:ext>
                </a:extLst>
              </p:cNvPr>
              <p:cNvCxnSpPr>
                <a:endCxn id="181" idx="2"/>
              </p:cNvCxnSpPr>
              <p:nvPr/>
            </p:nvCxnSpPr>
            <p:spPr>
              <a:xfrm>
                <a:off x="6408169" y="3261991"/>
                <a:ext cx="0" cy="1349653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C5D2C4F7-CECB-6540-A02E-3AD438CAEF77}"/>
                  </a:ext>
                </a:extLst>
              </p:cNvPr>
              <p:cNvCxnSpPr/>
              <p:nvPr/>
            </p:nvCxnSpPr>
            <p:spPr>
              <a:xfrm flipH="1">
                <a:off x="6280365" y="4600484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1935E40A-85A7-BC4F-8872-74881FA51113}"/>
                  </a:ext>
                </a:extLst>
              </p:cNvPr>
              <p:cNvCxnSpPr/>
              <p:nvPr/>
            </p:nvCxnSpPr>
            <p:spPr>
              <a:xfrm flipH="1">
                <a:off x="5751981" y="5041347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1FF005AA-4ADF-C64A-BC94-25E0507F1C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0364" y="5050589"/>
                <a:ext cx="198497" cy="224722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0" name="Triangle 199">
                <a:extLst>
                  <a:ext uri="{FF2B5EF4-FFF2-40B4-BE49-F238E27FC236}">
                    <a16:creationId xmlns:a16="http://schemas.microsoft.com/office/drawing/2014/main" id="{88CABA5C-0148-D840-B01F-DA2846BF9A8E}"/>
                  </a:ext>
                </a:extLst>
              </p:cNvPr>
              <p:cNvSpPr/>
              <p:nvPr/>
            </p:nvSpPr>
            <p:spPr>
              <a:xfrm>
                <a:off x="5312937" y="385474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Triangle 200">
                <a:extLst>
                  <a:ext uri="{FF2B5EF4-FFF2-40B4-BE49-F238E27FC236}">
                    <a16:creationId xmlns:a16="http://schemas.microsoft.com/office/drawing/2014/main" id="{0B74287B-271B-FB46-AF16-D7A0B5B97E69}"/>
                  </a:ext>
                </a:extLst>
              </p:cNvPr>
              <p:cNvSpPr/>
              <p:nvPr/>
            </p:nvSpPr>
            <p:spPr>
              <a:xfrm>
                <a:off x="6028697" y="384537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Triangle 201">
                <a:extLst>
                  <a:ext uri="{FF2B5EF4-FFF2-40B4-BE49-F238E27FC236}">
                    <a16:creationId xmlns:a16="http://schemas.microsoft.com/office/drawing/2014/main" id="{8DB54335-8FF5-184A-9430-617E7D7474F5}"/>
                  </a:ext>
                </a:extLst>
              </p:cNvPr>
              <p:cNvSpPr/>
              <p:nvPr/>
            </p:nvSpPr>
            <p:spPr>
              <a:xfrm>
                <a:off x="5314284" y="5231846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Triangle 202">
                <a:extLst>
                  <a:ext uri="{FF2B5EF4-FFF2-40B4-BE49-F238E27FC236}">
                    <a16:creationId xmlns:a16="http://schemas.microsoft.com/office/drawing/2014/main" id="{2358B988-7767-E844-A708-C2C11D8A6C6F}"/>
                  </a:ext>
                </a:extLst>
              </p:cNvPr>
              <p:cNvSpPr/>
              <p:nvPr/>
            </p:nvSpPr>
            <p:spPr>
              <a:xfrm>
                <a:off x="4944861" y="421435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AB7080FC-1486-4040-B62A-A945B287C4C9}"/>
                  </a:ext>
                </a:extLst>
              </p:cNvPr>
              <p:cNvSpPr/>
              <p:nvPr/>
            </p:nvSpPr>
            <p:spPr>
              <a:xfrm>
                <a:off x="4947443" y="495914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4761694C-899C-EE4E-9024-26A7A3AF00D8}"/>
                  </a:ext>
                </a:extLst>
              </p:cNvPr>
              <p:cNvSpPr/>
              <p:nvPr/>
            </p:nvSpPr>
            <p:spPr>
              <a:xfrm>
                <a:off x="6356919" y="418112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Triangle 205">
                <a:extLst>
                  <a:ext uri="{FF2B5EF4-FFF2-40B4-BE49-F238E27FC236}">
                    <a16:creationId xmlns:a16="http://schemas.microsoft.com/office/drawing/2014/main" id="{132FAB62-E611-DE40-BD84-447BF7757F63}"/>
                  </a:ext>
                </a:extLst>
              </p:cNvPr>
              <p:cNvSpPr/>
              <p:nvPr/>
            </p:nvSpPr>
            <p:spPr>
              <a:xfrm>
                <a:off x="6283056" y="476281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Triangle 206">
                <a:extLst>
                  <a:ext uri="{FF2B5EF4-FFF2-40B4-BE49-F238E27FC236}">
                    <a16:creationId xmlns:a16="http://schemas.microsoft.com/office/drawing/2014/main" id="{3F1B4C1D-C9EF-1D4A-ADE8-FE5B37C216D5}"/>
                  </a:ext>
                </a:extLst>
              </p:cNvPr>
              <p:cNvSpPr/>
              <p:nvPr/>
            </p:nvSpPr>
            <p:spPr>
              <a:xfrm>
                <a:off x="5977405" y="507867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CFC42DC1-CFBD-9E43-B778-896BFB7EA713}"/>
                  </a:ext>
                </a:extLst>
              </p:cNvPr>
              <p:cNvCxnSpPr>
                <a:cxnSpLocks/>
                <a:endCxn id="185" idx="3"/>
              </p:cNvCxnSpPr>
              <p:nvPr/>
            </p:nvCxnSpPr>
            <p:spPr>
              <a:xfrm>
                <a:off x="4246860" y="5285190"/>
                <a:ext cx="1479292" cy="155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9" name="Diamond 208">
                <a:extLst>
                  <a:ext uri="{FF2B5EF4-FFF2-40B4-BE49-F238E27FC236}">
                    <a16:creationId xmlns:a16="http://schemas.microsoft.com/office/drawing/2014/main" id="{4E4CBE0B-D762-934D-BF4D-AFC552D95231}"/>
                  </a:ext>
                </a:extLst>
              </p:cNvPr>
              <p:cNvSpPr/>
              <p:nvPr/>
            </p:nvSpPr>
            <p:spPr>
              <a:xfrm>
                <a:off x="531235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0" name="Diamond 209">
                <a:extLst>
                  <a:ext uri="{FF2B5EF4-FFF2-40B4-BE49-F238E27FC236}">
                    <a16:creationId xmlns:a16="http://schemas.microsoft.com/office/drawing/2014/main" id="{C1D43978-E2A2-974D-A3AD-EBA663CFA218}"/>
                  </a:ext>
                </a:extLst>
              </p:cNvPr>
              <p:cNvSpPr/>
              <p:nvPr/>
            </p:nvSpPr>
            <p:spPr>
              <a:xfrm>
                <a:off x="598297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1" name="Diamond 210">
                <a:extLst>
                  <a:ext uri="{FF2B5EF4-FFF2-40B4-BE49-F238E27FC236}">
                    <a16:creationId xmlns:a16="http://schemas.microsoft.com/office/drawing/2014/main" id="{8DF87A42-B2DB-3B4F-AE8E-3F8BCFC1A610}"/>
                  </a:ext>
                </a:extLst>
              </p:cNvPr>
              <p:cNvSpPr/>
              <p:nvPr/>
            </p:nvSpPr>
            <p:spPr>
              <a:xfrm>
                <a:off x="533743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Diamond 211">
                <a:extLst>
                  <a:ext uri="{FF2B5EF4-FFF2-40B4-BE49-F238E27FC236}">
                    <a16:creationId xmlns:a16="http://schemas.microsoft.com/office/drawing/2014/main" id="{E74AC9B5-1777-BC4D-B776-CC5E2CEA8ABB}"/>
                  </a:ext>
                </a:extLst>
              </p:cNvPr>
              <p:cNvSpPr/>
              <p:nvPr/>
            </p:nvSpPr>
            <p:spPr>
              <a:xfrm>
                <a:off x="600805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AC6DB9A-0DB7-C746-A91F-76A5ECE852B5}"/>
                </a:ext>
              </a:extLst>
            </p:cNvPr>
            <p:cNvSpPr txBox="1"/>
            <p:nvPr/>
          </p:nvSpPr>
          <p:spPr>
            <a:xfrm>
              <a:off x="435676" y="2463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8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CD0A77E8-CE35-6444-9808-370D0A7E3C7B}"/>
                </a:ext>
              </a:extLst>
            </p:cNvPr>
            <p:cNvSpPr txBox="1"/>
            <p:nvPr/>
          </p:nvSpPr>
          <p:spPr>
            <a:xfrm>
              <a:off x="2337260" y="24501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F45AB2BD-2BA7-B842-99E5-C9E0DBC3F484}"/>
                </a:ext>
              </a:extLst>
            </p:cNvPr>
            <p:cNvSpPr txBox="1"/>
            <p:nvPr/>
          </p:nvSpPr>
          <p:spPr>
            <a:xfrm>
              <a:off x="3862463" y="2437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78619C50-9684-DB41-8D3A-91F666D0BDBE}"/>
                </a:ext>
              </a:extLst>
            </p:cNvPr>
            <p:cNvSpPr txBox="1"/>
            <p:nvPr/>
          </p:nvSpPr>
          <p:spPr>
            <a:xfrm>
              <a:off x="435676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825EE856-9557-DC40-B1BD-2FBE198DC887}"/>
                </a:ext>
              </a:extLst>
            </p:cNvPr>
            <p:cNvSpPr txBox="1"/>
            <p:nvPr/>
          </p:nvSpPr>
          <p:spPr>
            <a:xfrm>
              <a:off x="2337260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46556F1B-54E0-874F-A9FD-2B0B321E73A5}"/>
                </a:ext>
              </a:extLst>
            </p:cNvPr>
            <p:cNvSpPr txBox="1"/>
            <p:nvPr/>
          </p:nvSpPr>
          <p:spPr>
            <a:xfrm>
              <a:off x="3862463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3DEFCD9-879E-894C-B8D9-D4DD4E19C50F}"/>
                </a:ext>
              </a:extLst>
            </p:cNvPr>
            <p:cNvSpPr txBox="1"/>
            <p:nvPr/>
          </p:nvSpPr>
          <p:spPr>
            <a:xfrm>
              <a:off x="435676" y="56988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7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44F3C92-5CEC-E04F-9446-946426AED20A}"/>
                </a:ext>
              </a:extLst>
            </p:cNvPr>
            <p:cNvSpPr txBox="1"/>
            <p:nvPr/>
          </p:nvSpPr>
          <p:spPr>
            <a:xfrm>
              <a:off x="2337260" y="568562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5666E88-CEFB-7641-923A-57CB6AF6524E}"/>
              </a:ext>
            </a:extLst>
          </p:cNvPr>
          <p:cNvSpPr txBox="1"/>
          <p:nvPr/>
        </p:nvSpPr>
        <p:spPr>
          <a:xfrm>
            <a:off x="535209" y="6495264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patch of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3A0A6-E00D-CE4E-97AA-329EAC106E14}"/>
              </a:ext>
            </a:extLst>
          </p:cNvPr>
          <p:cNvSpPr txBox="1"/>
          <p:nvPr/>
        </p:nvSpPr>
        <p:spPr>
          <a:xfrm>
            <a:off x="4733471" y="4025695"/>
            <a:ext cx="3820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Time and source terms can also be evaluated at nodes without loss of accuracy</a:t>
            </a:r>
          </a:p>
        </p:txBody>
      </p:sp>
    </p:spTree>
    <p:extLst>
      <p:ext uri="{BB962C8B-B14F-4D97-AF65-F5344CB8AC3E}">
        <p14:creationId xmlns:p14="http://schemas.microsoft.com/office/powerpoint/2010/main" val="246556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Element-loops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200" name="Text Placeholder 4">
            <a:extLst>
              <a:ext uri="{FF2B5EF4-FFF2-40B4-BE49-F238E27FC236}">
                <a16:creationId xmlns:a16="http://schemas.microsoft.com/office/drawing/2014/main" id="{16BF309F-9DF5-A14E-8238-2192463954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each element, recall that a dual volume has been constructed</a:t>
            </a:r>
          </a:p>
          <a:p>
            <a:pPr>
              <a:buFont typeface="Arial" charset="0"/>
              <a:buChar char="•"/>
            </a:pPr>
            <a:r>
              <a:rPr lang="en-US" dirty="0"/>
              <a:t> Volume-based contributions are evaluated at the </a:t>
            </a:r>
            <a:r>
              <a:rPr lang="en-US" dirty="0" err="1"/>
              <a:t>subcontrol</a:t>
            </a:r>
            <a:r>
              <a:rPr lang="en-US" dirty="0"/>
              <a:t> volume integration points (diamonds)</a:t>
            </a:r>
          </a:p>
          <a:p>
            <a:pPr>
              <a:buFont typeface="Arial" charset="0"/>
              <a:buChar char="•"/>
            </a:pPr>
            <a:r>
              <a:rPr lang="en-US" dirty="0"/>
              <a:t> Surface-based contributions are evaluated at the </a:t>
            </a:r>
            <a:r>
              <a:rPr lang="en-US" dirty="0" err="1"/>
              <a:t>subcontrol</a:t>
            </a:r>
            <a:r>
              <a:rPr lang="en-US" dirty="0"/>
              <a:t> surface integration points (triangles)</a:t>
            </a:r>
          </a:p>
          <a:p>
            <a:pPr>
              <a:buFont typeface="Arial" charset="0"/>
              <a:buChar char="•"/>
            </a:pPr>
            <a:r>
              <a:rPr lang="en-US" dirty="0"/>
              <a:t> We define an </a:t>
            </a:r>
            <a:r>
              <a:rPr lang="en-US" dirty="0" err="1"/>
              <a:t>isoparametric</a:t>
            </a:r>
            <a:r>
              <a:rPr lang="en-US" dirty="0"/>
              <a:t> element than ranges from -1:1 in the </a:t>
            </a:r>
            <a:r>
              <a:rPr lang="en-US" dirty="0">
                <a:latin typeface="Symbol" pitchFamily="2" charset="2"/>
              </a:rPr>
              <a:t>x-</a:t>
            </a:r>
            <a:r>
              <a:rPr lang="en-US" dirty="0"/>
              <a:t> (x-direction) and </a:t>
            </a:r>
            <a:r>
              <a:rPr lang="en-US" dirty="0">
                <a:latin typeface="Symbol" pitchFamily="2" charset="2"/>
              </a:rPr>
              <a:t>h-</a:t>
            </a:r>
            <a:r>
              <a:rPr lang="en-US" dirty="0"/>
              <a:t> (y-direction) direction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255E6F-9F1C-D147-8617-26FF92608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3831771"/>
            <a:ext cx="3860800" cy="25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E175FF-50E5-B44C-A4DE-9FA661476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99" y="4248064"/>
            <a:ext cx="2779352" cy="22950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D00569-BF62-F746-BAA3-F1C1199A9A31}"/>
              </a:ext>
            </a:extLst>
          </p:cNvPr>
          <p:cNvSpPr txBox="1"/>
          <p:nvPr/>
        </p:nvSpPr>
        <p:spPr>
          <a:xfrm>
            <a:off x="5301343" y="3733800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Basis Functions for a Quad4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C6566C-2F6A-644F-AB9F-111AE15F2DB7}"/>
              </a:ext>
            </a:extLst>
          </p:cNvPr>
          <p:cNvSpPr txBox="1"/>
          <p:nvPr/>
        </p:nvSpPr>
        <p:spPr>
          <a:xfrm>
            <a:off x="230933" y="6449606"/>
            <a:ext cx="6821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example, the </a:t>
            </a:r>
            <a:r>
              <a:rPr lang="en-US" dirty="0" err="1"/>
              <a:t>isoparametric</a:t>
            </a:r>
            <a:r>
              <a:rPr lang="en-US" dirty="0"/>
              <a:t> coordinate for </a:t>
            </a:r>
            <a:r>
              <a:rPr lang="en-US" dirty="0" err="1"/>
              <a:t>ip</a:t>
            </a:r>
            <a:r>
              <a:rPr lang="en-US" dirty="0"/>
              <a:t> 1 is (0.0, -0.5)</a:t>
            </a:r>
          </a:p>
        </p:txBody>
      </p:sp>
    </p:spTree>
    <p:extLst>
      <p:ext uri="{BB962C8B-B14F-4D97-AF65-F5344CB8AC3E}">
        <p14:creationId xmlns:p14="http://schemas.microsoft.com/office/powerpoint/2010/main" val="12027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an element iteration and drives a consistent mass matrix with a full </a:t>
            </a:r>
            <a:r>
              <a:rPr lang="en-US" dirty="0" err="1"/>
              <a:t>node:element:node</a:t>
            </a:r>
            <a:r>
              <a:rPr lang="en-US" dirty="0"/>
              <a:t> connectivity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B3DAC1-811A-DC42-83AD-97E7200A0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60" y="3341932"/>
            <a:ext cx="8140700" cy="115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1BE476-D264-A249-A8C0-482A5F103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330" y="5356681"/>
            <a:ext cx="2768600" cy="965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2C02B6-BBB3-5F4A-95AE-E6D94CC73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930" y="4318000"/>
            <a:ext cx="38608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an element iteration and drives a consistent mass matrix with a full </a:t>
            </a:r>
            <a:r>
              <a:rPr lang="en-US" dirty="0" err="1"/>
              <a:t>node:element:node</a:t>
            </a:r>
            <a:r>
              <a:rPr lang="en-US" dirty="0"/>
              <a:t> connectivity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B3DAC1-811A-DC42-83AD-97E7200A0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60" y="3341932"/>
            <a:ext cx="8140700" cy="115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1BE476-D264-A249-A8C0-482A5F103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330" y="5356681"/>
            <a:ext cx="2768600" cy="965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2C02B6-BBB3-5F4A-95AE-E6D94CC73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930" y="4318000"/>
            <a:ext cx="3860800" cy="2540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516723-079E-D844-AD1F-ED0C7DAD3D33}"/>
              </a:ext>
            </a:extLst>
          </p:cNvPr>
          <p:cNvCxnSpPr>
            <a:cxnSpLocks/>
          </p:cNvCxnSpPr>
          <p:nvPr/>
        </p:nvCxnSpPr>
        <p:spPr>
          <a:xfrm>
            <a:off x="4855029" y="4797923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529211A-D739-A942-8DD3-4437D2AC68A9}"/>
              </a:ext>
            </a:extLst>
          </p:cNvPr>
          <p:cNvCxnSpPr>
            <a:cxnSpLocks/>
          </p:cNvCxnSpPr>
          <p:nvPr/>
        </p:nvCxnSpPr>
        <p:spPr>
          <a:xfrm>
            <a:off x="4844143" y="5516380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79C9B1-5643-FB4C-BE5A-C2159BF04FFA}"/>
              </a:ext>
            </a:extLst>
          </p:cNvPr>
          <p:cNvCxnSpPr>
            <a:cxnSpLocks/>
          </p:cNvCxnSpPr>
          <p:nvPr/>
        </p:nvCxnSpPr>
        <p:spPr>
          <a:xfrm>
            <a:off x="5606145" y="4787037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D690CD-187B-CF44-A2D9-D0875D2F7F09}"/>
              </a:ext>
            </a:extLst>
          </p:cNvPr>
          <p:cNvCxnSpPr>
            <a:cxnSpLocks/>
          </p:cNvCxnSpPr>
          <p:nvPr/>
        </p:nvCxnSpPr>
        <p:spPr>
          <a:xfrm>
            <a:off x="5595259" y="5505494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77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Implicit Time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375613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https://github.com/NaluCFD/Nalu/blob/master/src/kernel/ScalarMassElemKernel.C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8918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Source Term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Source terms for CVFEM are also assembled over an element or nodal loop</a:t>
            </a:r>
          </a:p>
          <a:p>
            <a:pPr>
              <a:buFont typeface="Arial" charset="0"/>
              <a:buChar char="•"/>
            </a:pPr>
            <a:r>
              <a:rPr lang="en-US" dirty="0"/>
              <a:t> In some cases, the source term is complex, i.e., includes gradients, which drives either a nodal assembly of these quantities to the nodes or local evaluation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614EC7-2A5F-D747-B352-58F564409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52" y="2680807"/>
            <a:ext cx="3860800" cy="254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6970C0C-A3CE-9E4A-8B56-869188406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87" y="2863600"/>
            <a:ext cx="3797300" cy="25527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696AA7-BC2D-184D-B71A-CD7ECFF010F9}"/>
              </a:ext>
            </a:extLst>
          </p:cNvPr>
          <p:cNvCxnSpPr>
            <a:cxnSpLocks/>
          </p:cNvCxnSpPr>
          <p:nvPr/>
        </p:nvCxnSpPr>
        <p:spPr>
          <a:xfrm>
            <a:off x="522521" y="3165071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BD6A0A-7899-0648-AD15-B8E1AF196D4F}"/>
              </a:ext>
            </a:extLst>
          </p:cNvPr>
          <p:cNvCxnSpPr>
            <a:cxnSpLocks/>
          </p:cNvCxnSpPr>
          <p:nvPr/>
        </p:nvCxnSpPr>
        <p:spPr>
          <a:xfrm>
            <a:off x="511635" y="3883528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789D21-33FD-B74C-BA70-57961D3C39B4}"/>
              </a:ext>
            </a:extLst>
          </p:cNvPr>
          <p:cNvCxnSpPr>
            <a:cxnSpLocks/>
          </p:cNvCxnSpPr>
          <p:nvPr/>
        </p:nvCxnSpPr>
        <p:spPr>
          <a:xfrm>
            <a:off x="1273637" y="3154185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F83929-8AFF-974B-A342-B5BF4C235F06}"/>
              </a:ext>
            </a:extLst>
          </p:cNvPr>
          <p:cNvCxnSpPr>
            <a:cxnSpLocks/>
          </p:cNvCxnSpPr>
          <p:nvPr/>
        </p:nvCxnSpPr>
        <p:spPr>
          <a:xfrm>
            <a:off x="1262751" y="3872642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46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3294973C-62CC-104A-95A0-69CAE0676644}"/>
              </a:ext>
            </a:extLst>
          </p:cNvPr>
          <p:cNvCxnSpPr>
            <a:cxnSpLocks/>
            <a:endCxn id="177" idx="6"/>
          </p:cNvCxnSpPr>
          <p:nvPr/>
        </p:nvCxnSpPr>
        <p:spPr>
          <a:xfrm flipV="1">
            <a:off x="4365506" y="4526937"/>
            <a:ext cx="473558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C687C19-A560-BA4C-9AEB-9F417E50F242}"/>
              </a:ext>
            </a:extLst>
          </p:cNvPr>
          <p:cNvCxnSpPr>
            <a:cxnSpLocks/>
          </p:cNvCxnSpPr>
          <p:nvPr/>
        </p:nvCxnSpPr>
        <p:spPr>
          <a:xfrm flipV="1">
            <a:off x="3668823" y="4200364"/>
            <a:ext cx="178308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DA2A4DC7-6DE1-6945-913E-9BAD52D32908}"/>
              </a:ext>
            </a:extLst>
          </p:cNvPr>
          <p:cNvCxnSpPr>
            <a:cxnSpLocks/>
          </p:cNvCxnSpPr>
          <p:nvPr/>
        </p:nvCxnSpPr>
        <p:spPr>
          <a:xfrm flipV="1">
            <a:off x="3461993" y="3797591"/>
            <a:ext cx="2423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7D1101E1-B54F-114E-85EC-0F6534BDDE64}"/>
              </a:ext>
            </a:extLst>
          </p:cNvPr>
          <p:cNvCxnSpPr>
            <a:cxnSpLocks/>
          </p:cNvCxnSpPr>
          <p:nvPr/>
        </p:nvCxnSpPr>
        <p:spPr>
          <a:xfrm flipV="1">
            <a:off x="3037757" y="3395470"/>
            <a:ext cx="329184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8916E490-0959-AF45-82E7-DECF2D667FAC}"/>
              </a:ext>
            </a:extLst>
          </p:cNvPr>
          <p:cNvCxnSpPr>
            <a:cxnSpLocks/>
          </p:cNvCxnSpPr>
          <p:nvPr/>
        </p:nvCxnSpPr>
        <p:spPr>
          <a:xfrm flipV="1">
            <a:off x="2798271" y="3003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78895EFD-FEBB-4746-95DD-7709354223F7}"/>
              </a:ext>
            </a:extLst>
          </p:cNvPr>
          <p:cNvCxnSpPr>
            <a:cxnSpLocks/>
          </p:cNvCxnSpPr>
          <p:nvPr/>
        </p:nvCxnSpPr>
        <p:spPr>
          <a:xfrm flipV="1">
            <a:off x="2787381" y="2622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003169B4-0F01-EF46-98EC-B5A731DF46B4}"/>
              </a:ext>
            </a:extLst>
          </p:cNvPr>
          <p:cNvCxnSpPr>
            <a:cxnSpLocks/>
          </p:cNvCxnSpPr>
          <p:nvPr/>
        </p:nvCxnSpPr>
        <p:spPr>
          <a:xfrm flipV="1">
            <a:off x="2787377" y="2219809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168177E-F56F-0747-86F9-1A26A75E4988}"/>
              </a:ext>
            </a:extLst>
          </p:cNvPr>
          <p:cNvCxnSpPr>
            <a:cxnSpLocks/>
          </p:cNvCxnSpPr>
          <p:nvPr/>
        </p:nvCxnSpPr>
        <p:spPr>
          <a:xfrm flipV="1">
            <a:off x="2798259" y="1827917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99553282-03A6-DB44-9933-FA1DEF2B4E12}"/>
              </a:ext>
            </a:extLst>
          </p:cNvPr>
          <p:cNvCxnSpPr>
            <a:cxnSpLocks/>
            <a:endCxn id="16" idx="6"/>
          </p:cNvCxnSpPr>
          <p:nvPr/>
        </p:nvCxnSpPr>
        <p:spPr>
          <a:xfrm>
            <a:off x="3289662" y="1426837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88683B3-18E8-894D-B5E5-163C364DCDE8}"/>
              </a:ext>
            </a:extLst>
          </p:cNvPr>
          <p:cNvCxnSpPr>
            <a:cxnSpLocks/>
          </p:cNvCxnSpPr>
          <p:nvPr/>
        </p:nvCxnSpPr>
        <p:spPr>
          <a:xfrm>
            <a:off x="4802775" y="1426833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02AAD995-615B-8146-BA24-7121F80CDF8B}"/>
              </a:ext>
            </a:extLst>
          </p:cNvPr>
          <p:cNvCxnSpPr>
            <a:cxnSpLocks/>
            <a:endCxn id="88" idx="4"/>
          </p:cNvCxnSpPr>
          <p:nvPr/>
        </p:nvCxnSpPr>
        <p:spPr>
          <a:xfrm flipH="1">
            <a:off x="2801257" y="1790693"/>
            <a:ext cx="8710" cy="1256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9E645F39-43AD-284A-BDD1-188E501F4F42}"/>
              </a:ext>
            </a:extLst>
          </p:cNvPr>
          <p:cNvCxnSpPr>
            <a:cxnSpLocks/>
            <a:endCxn id="109" idx="4"/>
          </p:cNvCxnSpPr>
          <p:nvPr/>
        </p:nvCxnSpPr>
        <p:spPr>
          <a:xfrm>
            <a:off x="3022600" y="1821258"/>
            <a:ext cx="0" cy="1628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7750D743-5A8F-D84E-803D-3D8B534C62A5}"/>
              </a:ext>
            </a:extLst>
          </p:cNvPr>
          <p:cNvCxnSpPr>
            <a:cxnSpLocks/>
          </p:cNvCxnSpPr>
          <p:nvPr/>
        </p:nvCxnSpPr>
        <p:spPr>
          <a:xfrm flipH="1">
            <a:off x="3233386" y="1429371"/>
            <a:ext cx="0" cy="2006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F21D29E-071E-C54A-A8C1-A3AD984D41D0}"/>
              </a:ext>
            </a:extLst>
          </p:cNvPr>
          <p:cNvCxnSpPr>
            <a:cxnSpLocks/>
          </p:cNvCxnSpPr>
          <p:nvPr/>
        </p:nvCxnSpPr>
        <p:spPr>
          <a:xfrm flipH="1">
            <a:off x="3454729" y="1418482"/>
            <a:ext cx="0" cy="2398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A97883AB-EAB4-2049-A5C0-E400FC0675B6}"/>
              </a:ext>
            </a:extLst>
          </p:cNvPr>
          <p:cNvCxnSpPr>
            <a:cxnSpLocks/>
            <a:endCxn id="152" idx="4"/>
          </p:cNvCxnSpPr>
          <p:nvPr/>
        </p:nvCxnSpPr>
        <p:spPr>
          <a:xfrm flipH="1">
            <a:off x="3686629" y="142936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12AC92C1-90E1-6442-ACA3-1647A9474148}"/>
              </a:ext>
            </a:extLst>
          </p:cNvPr>
          <p:cNvCxnSpPr>
            <a:cxnSpLocks/>
          </p:cNvCxnSpPr>
          <p:nvPr/>
        </p:nvCxnSpPr>
        <p:spPr>
          <a:xfrm flipH="1">
            <a:off x="3904345" y="141847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7F00F19-D070-4145-84BF-F9F31B45E04C}"/>
              </a:ext>
            </a:extLst>
          </p:cNvPr>
          <p:cNvCxnSpPr>
            <a:cxnSpLocks/>
            <a:endCxn id="154" idx="3"/>
          </p:cNvCxnSpPr>
          <p:nvPr/>
        </p:nvCxnSpPr>
        <p:spPr>
          <a:xfrm flipH="1">
            <a:off x="4096986" y="1451131"/>
            <a:ext cx="0" cy="276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1565DB39-8AC6-5E47-890E-943AA7D2970C}"/>
              </a:ext>
            </a:extLst>
          </p:cNvPr>
          <p:cNvCxnSpPr>
            <a:cxnSpLocks/>
          </p:cNvCxnSpPr>
          <p:nvPr/>
        </p:nvCxnSpPr>
        <p:spPr>
          <a:xfrm flipH="1">
            <a:off x="4350987" y="1429355"/>
            <a:ext cx="0" cy="3129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A4112B9-3993-6243-8DEF-72400F8639CA}"/>
              </a:ext>
            </a:extLst>
          </p:cNvPr>
          <p:cNvCxnSpPr>
            <a:cxnSpLocks/>
          </p:cNvCxnSpPr>
          <p:nvPr/>
        </p:nvCxnSpPr>
        <p:spPr>
          <a:xfrm flipH="1">
            <a:off x="4568700" y="1832133"/>
            <a:ext cx="0" cy="2697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DE1DFBD3-7D91-5445-879A-011E3B6F0A4A}"/>
              </a:ext>
            </a:extLst>
          </p:cNvPr>
          <p:cNvCxnSpPr>
            <a:cxnSpLocks/>
            <a:endCxn id="177" idx="4"/>
          </p:cNvCxnSpPr>
          <p:nvPr/>
        </p:nvCxnSpPr>
        <p:spPr>
          <a:xfrm>
            <a:off x="4786416" y="1418476"/>
            <a:ext cx="0" cy="3154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604FFFE7-6835-6442-9290-F8E4BCB39F32}"/>
              </a:ext>
            </a:extLst>
          </p:cNvPr>
          <p:cNvCxnSpPr>
            <a:cxnSpLocks/>
          </p:cNvCxnSpPr>
          <p:nvPr/>
        </p:nvCxnSpPr>
        <p:spPr>
          <a:xfrm>
            <a:off x="5015018" y="1429358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EF4AE244-1581-654F-A7D8-3FF1E9B0510A}"/>
              </a:ext>
            </a:extLst>
          </p:cNvPr>
          <p:cNvCxnSpPr>
            <a:cxnSpLocks/>
          </p:cNvCxnSpPr>
          <p:nvPr/>
        </p:nvCxnSpPr>
        <p:spPr>
          <a:xfrm>
            <a:off x="5232734" y="1440240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8C7950D4-6BC3-DF41-A217-755358558703}"/>
              </a:ext>
            </a:extLst>
          </p:cNvPr>
          <p:cNvCxnSpPr>
            <a:cxnSpLocks/>
          </p:cNvCxnSpPr>
          <p:nvPr/>
        </p:nvCxnSpPr>
        <p:spPr>
          <a:xfrm>
            <a:off x="5450447" y="1440237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4F908CAC-6540-A249-9C51-DE1949284A79}"/>
              </a:ext>
            </a:extLst>
          </p:cNvPr>
          <p:cNvCxnSpPr>
            <a:cxnSpLocks/>
          </p:cNvCxnSpPr>
          <p:nvPr/>
        </p:nvCxnSpPr>
        <p:spPr>
          <a:xfrm>
            <a:off x="5679046" y="1440236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4934423F-72CB-424F-8C51-AFD5F731DE56}"/>
              </a:ext>
            </a:extLst>
          </p:cNvPr>
          <p:cNvCxnSpPr>
            <a:cxnSpLocks/>
          </p:cNvCxnSpPr>
          <p:nvPr/>
        </p:nvCxnSpPr>
        <p:spPr>
          <a:xfrm>
            <a:off x="5907648" y="1418460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4B0BD81B-C596-5D48-BADC-11AE05E9D670}"/>
              </a:ext>
            </a:extLst>
          </p:cNvPr>
          <p:cNvCxnSpPr>
            <a:cxnSpLocks/>
          </p:cNvCxnSpPr>
          <p:nvPr/>
        </p:nvCxnSpPr>
        <p:spPr>
          <a:xfrm>
            <a:off x="6121402" y="1827704"/>
            <a:ext cx="3961" cy="155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800284B9-CDD4-B04F-99B8-E5C0BC13650C}"/>
              </a:ext>
            </a:extLst>
          </p:cNvPr>
          <p:cNvCxnSpPr>
            <a:cxnSpLocks/>
            <a:endCxn id="124" idx="4"/>
          </p:cNvCxnSpPr>
          <p:nvPr/>
        </p:nvCxnSpPr>
        <p:spPr>
          <a:xfrm flipH="1">
            <a:off x="6342745" y="1827710"/>
            <a:ext cx="7260" cy="1621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[Structured Mesh] over Heart Domain, </a:t>
            </a:r>
            <a:r>
              <a:rPr lang="en-US" dirty="0">
                <a:latin typeface="Symbol" pitchFamily="2" charset="2"/>
              </a:rPr>
              <a:t>W; 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54C6662-3E2A-934A-ADDB-A54FAD498F76}"/>
              </a:ext>
            </a:extLst>
          </p:cNvPr>
          <p:cNvSpPr/>
          <p:nvPr/>
        </p:nvSpPr>
        <p:spPr>
          <a:xfrm>
            <a:off x="319822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2105D0-5DE2-4441-A19A-687081BD46F8}"/>
              </a:ext>
            </a:extLst>
          </p:cNvPr>
          <p:cNvSpPr/>
          <p:nvPr/>
        </p:nvSpPr>
        <p:spPr>
          <a:xfrm>
            <a:off x="341956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C11E78-5EB5-0549-A061-863D1AB56803}"/>
              </a:ext>
            </a:extLst>
          </p:cNvPr>
          <p:cNvSpPr/>
          <p:nvPr/>
        </p:nvSpPr>
        <p:spPr>
          <a:xfrm>
            <a:off x="364090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7E8F0F-7C23-8E45-AF8D-2253565DCF97}"/>
              </a:ext>
            </a:extLst>
          </p:cNvPr>
          <p:cNvSpPr/>
          <p:nvPr/>
        </p:nvSpPr>
        <p:spPr>
          <a:xfrm>
            <a:off x="3862252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ACD68C-AA43-A14E-898D-08EA61634D17}"/>
              </a:ext>
            </a:extLst>
          </p:cNvPr>
          <p:cNvSpPr/>
          <p:nvPr/>
        </p:nvSpPr>
        <p:spPr>
          <a:xfrm>
            <a:off x="4083595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8DC50CC-4589-7F41-93C9-1767F270C4DA}"/>
              </a:ext>
            </a:extLst>
          </p:cNvPr>
          <p:cNvSpPr/>
          <p:nvPr/>
        </p:nvSpPr>
        <p:spPr>
          <a:xfrm>
            <a:off x="4304938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DBDC1AC-B416-D948-8D6D-613B08BBCA04}"/>
              </a:ext>
            </a:extLst>
          </p:cNvPr>
          <p:cNvSpPr/>
          <p:nvPr/>
        </p:nvSpPr>
        <p:spPr>
          <a:xfrm>
            <a:off x="4747624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1EDE759-A11C-0546-B0BE-FC394387BDBC}"/>
              </a:ext>
            </a:extLst>
          </p:cNvPr>
          <p:cNvSpPr/>
          <p:nvPr/>
        </p:nvSpPr>
        <p:spPr>
          <a:xfrm>
            <a:off x="4968967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C3F1EC0-8DE5-4542-A3F0-B50AC5A0E077}"/>
              </a:ext>
            </a:extLst>
          </p:cNvPr>
          <p:cNvSpPr/>
          <p:nvPr/>
        </p:nvSpPr>
        <p:spPr>
          <a:xfrm>
            <a:off x="5190310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A3354ED-A6A1-0E4A-9CAA-4E304F122B0A}"/>
              </a:ext>
            </a:extLst>
          </p:cNvPr>
          <p:cNvSpPr/>
          <p:nvPr/>
        </p:nvSpPr>
        <p:spPr>
          <a:xfrm>
            <a:off x="541165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A59D615-1D66-7E4D-8E87-7D74A12441FF}"/>
              </a:ext>
            </a:extLst>
          </p:cNvPr>
          <p:cNvSpPr/>
          <p:nvPr/>
        </p:nvSpPr>
        <p:spPr>
          <a:xfrm>
            <a:off x="563299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7CD9B2-C907-CB41-B5DA-2F9806EC7F4A}"/>
              </a:ext>
            </a:extLst>
          </p:cNvPr>
          <p:cNvSpPr/>
          <p:nvPr/>
        </p:nvSpPr>
        <p:spPr>
          <a:xfrm>
            <a:off x="585433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625F075-6E23-EE4F-A4BC-FC4D272B8066}"/>
              </a:ext>
            </a:extLst>
          </p:cNvPr>
          <p:cNvSpPr/>
          <p:nvPr/>
        </p:nvSpPr>
        <p:spPr>
          <a:xfrm>
            <a:off x="275553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CB06376-B4CB-C646-883D-96CEAB3C01A2}"/>
              </a:ext>
            </a:extLst>
          </p:cNvPr>
          <p:cNvSpPr/>
          <p:nvPr/>
        </p:nvSpPr>
        <p:spPr>
          <a:xfrm>
            <a:off x="297688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649C407-736D-5140-8A13-92BC085EBB29}"/>
              </a:ext>
            </a:extLst>
          </p:cNvPr>
          <p:cNvSpPr/>
          <p:nvPr/>
        </p:nvSpPr>
        <p:spPr>
          <a:xfrm>
            <a:off x="319822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941B59E-F958-F741-90A6-84183BCDF3F9}"/>
              </a:ext>
            </a:extLst>
          </p:cNvPr>
          <p:cNvSpPr/>
          <p:nvPr/>
        </p:nvSpPr>
        <p:spPr>
          <a:xfrm>
            <a:off x="341956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948BCD9-A5E1-7540-AB23-8C8915E41D7E}"/>
              </a:ext>
            </a:extLst>
          </p:cNvPr>
          <p:cNvSpPr/>
          <p:nvPr/>
        </p:nvSpPr>
        <p:spPr>
          <a:xfrm>
            <a:off x="364090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A72A1DD-FFB3-334B-9AFF-5FF668B02AEA}"/>
              </a:ext>
            </a:extLst>
          </p:cNvPr>
          <p:cNvSpPr/>
          <p:nvPr/>
        </p:nvSpPr>
        <p:spPr>
          <a:xfrm>
            <a:off x="386225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ACACCF8-6B5B-7342-B63E-0960AE1CCE57}"/>
              </a:ext>
            </a:extLst>
          </p:cNvPr>
          <p:cNvSpPr/>
          <p:nvPr/>
        </p:nvSpPr>
        <p:spPr>
          <a:xfrm>
            <a:off x="408359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FB90196-32FC-C14A-85F9-FA0403866822}"/>
              </a:ext>
            </a:extLst>
          </p:cNvPr>
          <p:cNvSpPr/>
          <p:nvPr/>
        </p:nvSpPr>
        <p:spPr>
          <a:xfrm>
            <a:off x="4304938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8230D6A-AD88-3247-BD60-8B221A10BCF5}"/>
              </a:ext>
            </a:extLst>
          </p:cNvPr>
          <p:cNvSpPr/>
          <p:nvPr/>
        </p:nvSpPr>
        <p:spPr>
          <a:xfrm>
            <a:off x="4526281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AD83119-C80E-4C4A-BF8D-217FFD6185CB}"/>
              </a:ext>
            </a:extLst>
          </p:cNvPr>
          <p:cNvSpPr/>
          <p:nvPr/>
        </p:nvSpPr>
        <p:spPr>
          <a:xfrm>
            <a:off x="4747624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0A12C47-7F8F-9946-884C-5FC517A86200}"/>
              </a:ext>
            </a:extLst>
          </p:cNvPr>
          <p:cNvSpPr/>
          <p:nvPr/>
        </p:nvSpPr>
        <p:spPr>
          <a:xfrm>
            <a:off x="496896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19E7AF9-48B6-D542-91B6-68C7E1794FDD}"/>
              </a:ext>
            </a:extLst>
          </p:cNvPr>
          <p:cNvSpPr/>
          <p:nvPr/>
        </p:nvSpPr>
        <p:spPr>
          <a:xfrm>
            <a:off x="519031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BB9C136-8242-6C43-88A8-450A96BFE32A}"/>
              </a:ext>
            </a:extLst>
          </p:cNvPr>
          <p:cNvSpPr/>
          <p:nvPr/>
        </p:nvSpPr>
        <p:spPr>
          <a:xfrm>
            <a:off x="541165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9BD285-18E3-414C-8F82-37F6B3E514CC}"/>
              </a:ext>
            </a:extLst>
          </p:cNvPr>
          <p:cNvSpPr/>
          <p:nvPr/>
        </p:nvSpPr>
        <p:spPr>
          <a:xfrm>
            <a:off x="563299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0354453-ECED-1247-A74F-FE4AC673A269}"/>
              </a:ext>
            </a:extLst>
          </p:cNvPr>
          <p:cNvSpPr/>
          <p:nvPr/>
        </p:nvSpPr>
        <p:spPr>
          <a:xfrm>
            <a:off x="585433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610655F-2A3B-BA47-8473-F9692289615C}"/>
              </a:ext>
            </a:extLst>
          </p:cNvPr>
          <p:cNvSpPr/>
          <p:nvPr/>
        </p:nvSpPr>
        <p:spPr>
          <a:xfrm>
            <a:off x="607568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D0E4615-FC4F-C047-A00C-B0D7EA1E57DD}"/>
              </a:ext>
            </a:extLst>
          </p:cNvPr>
          <p:cNvSpPr/>
          <p:nvPr/>
        </p:nvSpPr>
        <p:spPr>
          <a:xfrm>
            <a:off x="629702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1C12C4F-3342-9149-AA54-840BF72AE002}"/>
              </a:ext>
            </a:extLst>
          </p:cNvPr>
          <p:cNvSpPr/>
          <p:nvPr/>
        </p:nvSpPr>
        <p:spPr>
          <a:xfrm>
            <a:off x="275553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ADD335F-28D0-5842-8E42-91DC8944D066}"/>
              </a:ext>
            </a:extLst>
          </p:cNvPr>
          <p:cNvSpPr/>
          <p:nvPr/>
        </p:nvSpPr>
        <p:spPr>
          <a:xfrm>
            <a:off x="297688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D1B7277-FA50-B243-9E18-B6817190A859}"/>
              </a:ext>
            </a:extLst>
          </p:cNvPr>
          <p:cNvSpPr/>
          <p:nvPr/>
        </p:nvSpPr>
        <p:spPr>
          <a:xfrm>
            <a:off x="319822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851049D-4334-F04B-B71B-CF8BCBE64024}"/>
              </a:ext>
            </a:extLst>
          </p:cNvPr>
          <p:cNvSpPr/>
          <p:nvPr/>
        </p:nvSpPr>
        <p:spPr>
          <a:xfrm>
            <a:off x="341956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5E4575E-8801-4C4E-9141-2686D050598D}"/>
              </a:ext>
            </a:extLst>
          </p:cNvPr>
          <p:cNvSpPr/>
          <p:nvPr/>
        </p:nvSpPr>
        <p:spPr>
          <a:xfrm>
            <a:off x="364090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BFA667-71B8-E94A-AE2F-41FE0105A351}"/>
              </a:ext>
            </a:extLst>
          </p:cNvPr>
          <p:cNvSpPr/>
          <p:nvPr/>
        </p:nvSpPr>
        <p:spPr>
          <a:xfrm>
            <a:off x="386225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A61D80B-DF7B-F742-B85D-9C67711A32B3}"/>
              </a:ext>
            </a:extLst>
          </p:cNvPr>
          <p:cNvSpPr/>
          <p:nvPr/>
        </p:nvSpPr>
        <p:spPr>
          <a:xfrm>
            <a:off x="408359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707B482-5C7C-8445-B1C6-CAC0F5AF441A}"/>
              </a:ext>
            </a:extLst>
          </p:cNvPr>
          <p:cNvSpPr/>
          <p:nvPr/>
        </p:nvSpPr>
        <p:spPr>
          <a:xfrm>
            <a:off x="4304938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7B6AEE4-77C9-9942-B1D2-9B00928F9895}"/>
              </a:ext>
            </a:extLst>
          </p:cNvPr>
          <p:cNvSpPr/>
          <p:nvPr/>
        </p:nvSpPr>
        <p:spPr>
          <a:xfrm>
            <a:off x="4526281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02EA1DF-4DA8-AB4A-BD03-27BE8E7E7B9F}"/>
              </a:ext>
            </a:extLst>
          </p:cNvPr>
          <p:cNvSpPr/>
          <p:nvPr/>
        </p:nvSpPr>
        <p:spPr>
          <a:xfrm>
            <a:off x="4747624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23E8C3-58BF-BA4C-B986-E0E15F04E3CE}"/>
              </a:ext>
            </a:extLst>
          </p:cNvPr>
          <p:cNvSpPr/>
          <p:nvPr/>
        </p:nvSpPr>
        <p:spPr>
          <a:xfrm>
            <a:off x="496896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94B7D25-2190-554D-9640-93FB62DD465F}"/>
              </a:ext>
            </a:extLst>
          </p:cNvPr>
          <p:cNvSpPr/>
          <p:nvPr/>
        </p:nvSpPr>
        <p:spPr>
          <a:xfrm>
            <a:off x="519031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E28E891-792A-D748-A855-313EAC272905}"/>
              </a:ext>
            </a:extLst>
          </p:cNvPr>
          <p:cNvSpPr/>
          <p:nvPr/>
        </p:nvSpPr>
        <p:spPr>
          <a:xfrm>
            <a:off x="541165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407FC25-0314-CA49-9612-D22448D4524A}"/>
              </a:ext>
            </a:extLst>
          </p:cNvPr>
          <p:cNvSpPr/>
          <p:nvPr/>
        </p:nvSpPr>
        <p:spPr>
          <a:xfrm>
            <a:off x="563299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083EFEA-081C-3F4C-8E97-001DBB55F752}"/>
              </a:ext>
            </a:extLst>
          </p:cNvPr>
          <p:cNvSpPr/>
          <p:nvPr/>
        </p:nvSpPr>
        <p:spPr>
          <a:xfrm>
            <a:off x="585433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21FC0CE-98D2-0542-9730-9D892C6D55B1}"/>
              </a:ext>
            </a:extLst>
          </p:cNvPr>
          <p:cNvSpPr/>
          <p:nvPr/>
        </p:nvSpPr>
        <p:spPr>
          <a:xfrm>
            <a:off x="607568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23E522A-60EC-E949-9604-E528C746E031}"/>
              </a:ext>
            </a:extLst>
          </p:cNvPr>
          <p:cNvSpPr/>
          <p:nvPr/>
        </p:nvSpPr>
        <p:spPr>
          <a:xfrm>
            <a:off x="629702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9590659-34A2-F345-80B8-4C90538632DB}"/>
              </a:ext>
            </a:extLst>
          </p:cNvPr>
          <p:cNvSpPr/>
          <p:nvPr/>
        </p:nvSpPr>
        <p:spPr>
          <a:xfrm>
            <a:off x="275553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FB15A1D-A577-8E46-A742-6AD48BA4E9DC}"/>
              </a:ext>
            </a:extLst>
          </p:cNvPr>
          <p:cNvSpPr/>
          <p:nvPr/>
        </p:nvSpPr>
        <p:spPr>
          <a:xfrm>
            <a:off x="297688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D884FF4-D7D5-674E-AEB5-E4573786A47C}"/>
              </a:ext>
            </a:extLst>
          </p:cNvPr>
          <p:cNvSpPr/>
          <p:nvPr/>
        </p:nvSpPr>
        <p:spPr>
          <a:xfrm>
            <a:off x="319822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8B262FA-C989-0041-B84D-D4A916A4F7AF}"/>
              </a:ext>
            </a:extLst>
          </p:cNvPr>
          <p:cNvSpPr/>
          <p:nvPr/>
        </p:nvSpPr>
        <p:spPr>
          <a:xfrm>
            <a:off x="341956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ACDBD86-DE1A-EB46-B4B7-570C0DFFDC3D}"/>
              </a:ext>
            </a:extLst>
          </p:cNvPr>
          <p:cNvSpPr/>
          <p:nvPr/>
        </p:nvSpPr>
        <p:spPr>
          <a:xfrm>
            <a:off x="364090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72F7165-E373-014A-B456-C3A16B579145}"/>
              </a:ext>
            </a:extLst>
          </p:cNvPr>
          <p:cNvSpPr/>
          <p:nvPr/>
        </p:nvSpPr>
        <p:spPr>
          <a:xfrm>
            <a:off x="386225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DC85EBF-C2D6-784A-A9B7-088B84D35C49}"/>
              </a:ext>
            </a:extLst>
          </p:cNvPr>
          <p:cNvSpPr/>
          <p:nvPr/>
        </p:nvSpPr>
        <p:spPr>
          <a:xfrm>
            <a:off x="408359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9EF37BC-7CA7-FE47-9BDE-DEC20633982A}"/>
              </a:ext>
            </a:extLst>
          </p:cNvPr>
          <p:cNvSpPr/>
          <p:nvPr/>
        </p:nvSpPr>
        <p:spPr>
          <a:xfrm>
            <a:off x="4304938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53AB66E-7C21-F749-9555-FE991B7A0719}"/>
              </a:ext>
            </a:extLst>
          </p:cNvPr>
          <p:cNvSpPr/>
          <p:nvPr/>
        </p:nvSpPr>
        <p:spPr>
          <a:xfrm>
            <a:off x="4526281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B16BEBF-BC72-A94B-A50A-07E3F017B9EB}"/>
              </a:ext>
            </a:extLst>
          </p:cNvPr>
          <p:cNvSpPr/>
          <p:nvPr/>
        </p:nvSpPr>
        <p:spPr>
          <a:xfrm>
            <a:off x="4747624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2CC5F93-0D51-5149-80CB-50734E120E88}"/>
              </a:ext>
            </a:extLst>
          </p:cNvPr>
          <p:cNvSpPr/>
          <p:nvPr/>
        </p:nvSpPr>
        <p:spPr>
          <a:xfrm>
            <a:off x="496896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F391E7E-E309-B347-8EF5-F6148D408F96}"/>
              </a:ext>
            </a:extLst>
          </p:cNvPr>
          <p:cNvSpPr/>
          <p:nvPr/>
        </p:nvSpPr>
        <p:spPr>
          <a:xfrm>
            <a:off x="519031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412C305-DB4C-B64F-A21E-DAE56C852963}"/>
              </a:ext>
            </a:extLst>
          </p:cNvPr>
          <p:cNvSpPr/>
          <p:nvPr/>
        </p:nvSpPr>
        <p:spPr>
          <a:xfrm>
            <a:off x="541165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0E91ED7-EDD0-5648-955D-E1E4C3D85E0C}"/>
              </a:ext>
            </a:extLst>
          </p:cNvPr>
          <p:cNvSpPr/>
          <p:nvPr/>
        </p:nvSpPr>
        <p:spPr>
          <a:xfrm>
            <a:off x="563299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B5D2C23-84DA-2E49-94E1-3CEDDDECD9BD}"/>
              </a:ext>
            </a:extLst>
          </p:cNvPr>
          <p:cNvSpPr/>
          <p:nvPr/>
        </p:nvSpPr>
        <p:spPr>
          <a:xfrm>
            <a:off x="585433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7AF855-6018-7C48-AA82-E51E0A8DD521}"/>
              </a:ext>
            </a:extLst>
          </p:cNvPr>
          <p:cNvSpPr/>
          <p:nvPr/>
        </p:nvSpPr>
        <p:spPr>
          <a:xfrm>
            <a:off x="607568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51C75CC-9342-2146-856C-4CE33E59BCCF}"/>
              </a:ext>
            </a:extLst>
          </p:cNvPr>
          <p:cNvSpPr/>
          <p:nvPr/>
        </p:nvSpPr>
        <p:spPr>
          <a:xfrm>
            <a:off x="629702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763E37-BA81-3242-9241-187B4C714EA0}"/>
              </a:ext>
            </a:extLst>
          </p:cNvPr>
          <p:cNvSpPr/>
          <p:nvPr/>
        </p:nvSpPr>
        <p:spPr>
          <a:xfrm>
            <a:off x="275553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B20192D-8964-434D-97BD-26059AF6DFF0}"/>
              </a:ext>
            </a:extLst>
          </p:cNvPr>
          <p:cNvSpPr/>
          <p:nvPr/>
        </p:nvSpPr>
        <p:spPr>
          <a:xfrm>
            <a:off x="297688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40C6559-2587-0743-9C9D-7102DEB75E2E}"/>
              </a:ext>
            </a:extLst>
          </p:cNvPr>
          <p:cNvSpPr/>
          <p:nvPr/>
        </p:nvSpPr>
        <p:spPr>
          <a:xfrm>
            <a:off x="319822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F29E8B3-B8F0-3A40-8D4B-18743E372B52}"/>
              </a:ext>
            </a:extLst>
          </p:cNvPr>
          <p:cNvSpPr/>
          <p:nvPr/>
        </p:nvSpPr>
        <p:spPr>
          <a:xfrm>
            <a:off x="341956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BE75F1E-F29D-0F4D-B7AC-DCD46B9CA3AC}"/>
              </a:ext>
            </a:extLst>
          </p:cNvPr>
          <p:cNvSpPr/>
          <p:nvPr/>
        </p:nvSpPr>
        <p:spPr>
          <a:xfrm>
            <a:off x="364090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555A615-66C1-C440-841C-8FC84704AE1A}"/>
              </a:ext>
            </a:extLst>
          </p:cNvPr>
          <p:cNvSpPr/>
          <p:nvPr/>
        </p:nvSpPr>
        <p:spPr>
          <a:xfrm>
            <a:off x="386225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29ECFED-A52B-E84B-B7AD-DD59A37D5434}"/>
              </a:ext>
            </a:extLst>
          </p:cNvPr>
          <p:cNvSpPr/>
          <p:nvPr/>
        </p:nvSpPr>
        <p:spPr>
          <a:xfrm>
            <a:off x="408359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856AD0A-1708-104F-814E-18710984ACAB}"/>
              </a:ext>
            </a:extLst>
          </p:cNvPr>
          <p:cNvSpPr/>
          <p:nvPr/>
        </p:nvSpPr>
        <p:spPr>
          <a:xfrm>
            <a:off x="4304938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5185480-52B4-E846-98EA-6FD19B7E6673}"/>
              </a:ext>
            </a:extLst>
          </p:cNvPr>
          <p:cNvSpPr/>
          <p:nvPr/>
        </p:nvSpPr>
        <p:spPr>
          <a:xfrm>
            <a:off x="4526281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AD9750B-944D-774F-B9F0-A184AD9131C4}"/>
              </a:ext>
            </a:extLst>
          </p:cNvPr>
          <p:cNvSpPr/>
          <p:nvPr/>
        </p:nvSpPr>
        <p:spPr>
          <a:xfrm>
            <a:off x="4747624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D29C0F5-BF39-9A4B-ABC6-5784BE26C4B2}"/>
              </a:ext>
            </a:extLst>
          </p:cNvPr>
          <p:cNvSpPr/>
          <p:nvPr/>
        </p:nvSpPr>
        <p:spPr>
          <a:xfrm>
            <a:off x="496896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FF88B7A8-30AF-C244-A0A6-2F60D9500C13}"/>
              </a:ext>
            </a:extLst>
          </p:cNvPr>
          <p:cNvSpPr/>
          <p:nvPr/>
        </p:nvSpPr>
        <p:spPr>
          <a:xfrm>
            <a:off x="519031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C1E3AB8-998B-9B49-95BB-D27FCE08D063}"/>
              </a:ext>
            </a:extLst>
          </p:cNvPr>
          <p:cNvSpPr/>
          <p:nvPr/>
        </p:nvSpPr>
        <p:spPr>
          <a:xfrm>
            <a:off x="541165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0467E9D-33B8-4C48-9F6E-3CD4E1C8D8E2}"/>
              </a:ext>
            </a:extLst>
          </p:cNvPr>
          <p:cNvSpPr/>
          <p:nvPr/>
        </p:nvSpPr>
        <p:spPr>
          <a:xfrm>
            <a:off x="563299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C0CC841-DB4B-1345-9C34-B9D500EBAB78}"/>
              </a:ext>
            </a:extLst>
          </p:cNvPr>
          <p:cNvSpPr/>
          <p:nvPr/>
        </p:nvSpPr>
        <p:spPr>
          <a:xfrm>
            <a:off x="585433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1DA6924-2EB7-5F42-B241-43E4B53162A0}"/>
              </a:ext>
            </a:extLst>
          </p:cNvPr>
          <p:cNvSpPr/>
          <p:nvPr/>
        </p:nvSpPr>
        <p:spPr>
          <a:xfrm>
            <a:off x="607568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EDD4546-806F-5B4D-8517-32F206D562A3}"/>
              </a:ext>
            </a:extLst>
          </p:cNvPr>
          <p:cNvSpPr/>
          <p:nvPr/>
        </p:nvSpPr>
        <p:spPr>
          <a:xfrm>
            <a:off x="629702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4239A35-5478-774E-9A5E-FAD7907898C3}"/>
              </a:ext>
            </a:extLst>
          </p:cNvPr>
          <p:cNvSpPr/>
          <p:nvPr/>
        </p:nvSpPr>
        <p:spPr>
          <a:xfrm>
            <a:off x="297688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B76699D-CED2-EB4F-80BF-DC29E58A4E68}"/>
              </a:ext>
            </a:extLst>
          </p:cNvPr>
          <p:cNvSpPr/>
          <p:nvPr/>
        </p:nvSpPr>
        <p:spPr>
          <a:xfrm>
            <a:off x="319822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7E0C7D1-C925-084A-9073-8C0EAC743B53}"/>
              </a:ext>
            </a:extLst>
          </p:cNvPr>
          <p:cNvSpPr/>
          <p:nvPr/>
        </p:nvSpPr>
        <p:spPr>
          <a:xfrm>
            <a:off x="341956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C38DF2C-0B44-AB4E-85E7-8FB99A3980B3}"/>
              </a:ext>
            </a:extLst>
          </p:cNvPr>
          <p:cNvSpPr/>
          <p:nvPr/>
        </p:nvSpPr>
        <p:spPr>
          <a:xfrm>
            <a:off x="364090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95B40B0B-8C04-AF41-BC27-0CF474A65C4B}"/>
              </a:ext>
            </a:extLst>
          </p:cNvPr>
          <p:cNvSpPr/>
          <p:nvPr/>
        </p:nvSpPr>
        <p:spPr>
          <a:xfrm>
            <a:off x="386225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B8FB16B7-6657-3D42-85E5-8DF0ED97EFB1}"/>
              </a:ext>
            </a:extLst>
          </p:cNvPr>
          <p:cNvSpPr/>
          <p:nvPr/>
        </p:nvSpPr>
        <p:spPr>
          <a:xfrm>
            <a:off x="408359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93CA98AB-1D16-814A-9A4D-CBA61AB3CDF1}"/>
              </a:ext>
            </a:extLst>
          </p:cNvPr>
          <p:cNvSpPr/>
          <p:nvPr/>
        </p:nvSpPr>
        <p:spPr>
          <a:xfrm>
            <a:off x="4304938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A128A1B-F8FA-784B-8109-33040FF9C96A}"/>
              </a:ext>
            </a:extLst>
          </p:cNvPr>
          <p:cNvSpPr/>
          <p:nvPr/>
        </p:nvSpPr>
        <p:spPr>
          <a:xfrm>
            <a:off x="4526281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39AF418-D2A0-F048-B0C1-F12C3EC2B882}"/>
              </a:ext>
            </a:extLst>
          </p:cNvPr>
          <p:cNvSpPr/>
          <p:nvPr/>
        </p:nvSpPr>
        <p:spPr>
          <a:xfrm>
            <a:off x="4747624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8EFED61-AA61-9A48-B423-EB3EDD1AA248}"/>
              </a:ext>
            </a:extLst>
          </p:cNvPr>
          <p:cNvSpPr/>
          <p:nvPr/>
        </p:nvSpPr>
        <p:spPr>
          <a:xfrm>
            <a:off x="4968967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F42277-2EAE-CF48-AA65-16C69AAC6C0B}"/>
              </a:ext>
            </a:extLst>
          </p:cNvPr>
          <p:cNvSpPr/>
          <p:nvPr/>
        </p:nvSpPr>
        <p:spPr>
          <a:xfrm>
            <a:off x="519031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704D93D1-7619-A849-AD02-490249B4CD1E}"/>
              </a:ext>
            </a:extLst>
          </p:cNvPr>
          <p:cNvSpPr/>
          <p:nvPr/>
        </p:nvSpPr>
        <p:spPr>
          <a:xfrm>
            <a:off x="541165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424F8EB-46DC-B34F-9757-8A4D308C6EAE}"/>
              </a:ext>
            </a:extLst>
          </p:cNvPr>
          <p:cNvSpPr/>
          <p:nvPr/>
        </p:nvSpPr>
        <p:spPr>
          <a:xfrm>
            <a:off x="563299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D762209-4D38-3446-943D-4716C18E9FDE}"/>
              </a:ext>
            </a:extLst>
          </p:cNvPr>
          <p:cNvSpPr/>
          <p:nvPr/>
        </p:nvSpPr>
        <p:spPr>
          <a:xfrm>
            <a:off x="585433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211276A-72EF-174B-9622-00B2EF29F710}"/>
              </a:ext>
            </a:extLst>
          </p:cNvPr>
          <p:cNvSpPr/>
          <p:nvPr/>
        </p:nvSpPr>
        <p:spPr>
          <a:xfrm>
            <a:off x="607568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7927A5C-48EB-6648-A912-7AAFA65D6D8D}"/>
              </a:ext>
            </a:extLst>
          </p:cNvPr>
          <p:cNvSpPr/>
          <p:nvPr/>
        </p:nvSpPr>
        <p:spPr>
          <a:xfrm>
            <a:off x="629702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773FC35-7ADE-9844-9A3D-40584E6E96CB}"/>
              </a:ext>
            </a:extLst>
          </p:cNvPr>
          <p:cNvSpPr/>
          <p:nvPr/>
        </p:nvSpPr>
        <p:spPr>
          <a:xfrm>
            <a:off x="341956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09BCC0E-347A-3B47-9B2D-BD605105EB88}"/>
              </a:ext>
            </a:extLst>
          </p:cNvPr>
          <p:cNvSpPr/>
          <p:nvPr/>
        </p:nvSpPr>
        <p:spPr>
          <a:xfrm>
            <a:off x="364090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8976356-A723-304D-8853-1462FE290C9A}"/>
              </a:ext>
            </a:extLst>
          </p:cNvPr>
          <p:cNvSpPr/>
          <p:nvPr/>
        </p:nvSpPr>
        <p:spPr>
          <a:xfrm>
            <a:off x="3862252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909EDC9-AF90-A04F-BA9C-6F738660240E}"/>
              </a:ext>
            </a:extLst>
          </p:cNvPr>
          <p:cNvSpPr/>
          <p:nvPr/>
        </p:nvSpPr>
        <p:spPr>
          <a:xfrm>
            <a:off x="4083595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753632A-48E7-C348-9F2A-C6EBF7A140EF}"/>
              </a:ext>
            </a:extLst>
          </p:cNvPr>
          <p:cNvSpPr/>
          <p:nvPr/>
        </p:nvSpPr>
        <p:spPr>
          <a:xfrm>
            <a:off x="4304938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3DC6F95-061B-154E-B59E-7580D6178D1D}"/>
              </a:ext>
            </a:extLst>
          </p:cNvPr>
          <p:cNvSpPr/>
          <p:nvPr/>
        </p:nvSpPr>
        <p:spPr>
          <a:xfrm>
            <a:off x="4526281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F9D1FB78-786F-1B49-8E5B-8AB472B7B1BA}"/>
              </a:ext>
            </a:extLst>
          </p:cNvPr>
          <p:cNvSpPr/>
          <p:nvPr/>
        </p:nvSpPr>
        <p:spPr>
          <a:xfrm>
            <a:off x="4747624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A6897904-70FB-CA44-957A-EE9E8C05FBA0}"/>
              </a:ext>
            </a:extLst>
          </p:cNvPr>
          <p:cNvSpPr/>
          <p:nvPr/>
        </p:nvSpPr>
        <p:spPr>
          <a:xfrm>
            <a:off x="4968967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40397BBE-0C5D-7349-A786-91E343AE56CA}"/>
              </a:ext>
            </a:extLst>
          </p:cNvPr>
          <p:cNvSpPr/>
          <p:nvPr/>
        </p:nvSpPr>
        <p:spPr>
          <a:xfrm>
            <a:off x="5190310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DC72CB37-5B9E-F649-90E8-261CBF96AC7D}"/>
              </a:ext>
            </a:extLst>
          </p:cNvPr>
          <p:cNvSpPr/>
          <p:nvPr/>
        </p:nvSpPr>
        <p:spPr>
          <a:xfrm>
            <a:off x="5411653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4B715F0A-8406-2C49-8419-9EC95F550C9A}"/>
              </a:ext>
            </a:extLst>
          </p:cNvPr>
          <p:cNvSpPr/>
          <p:nvPr/>
        </p:nvSpPr>
        <p:spPr>
          <a:xfrm>
            <a:off x="563299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5323C1D-014A-CF46-9569-D9345988D142}"/>
              </a:ext>
            </a:extLst>
          </p:cNvPr>
          <p:cNvSpPr/>
          <p:nvPr/>
        </p:nvSpPr>
        <p:spPr>
          <a:xfrm>
            <a:off x="585433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A76C795C-1722-3444-B5F0-0C57F8DA4393}"/>
              </a:ext>
            </a:extLst>
          </p:cNvPr>
          <p:cNvSpPr/>
          <p:nvPr/>
        </p:nvSpPr>
        <p:spPr>
          <a:xfrm>
            <a:off x="3640909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16C4EDEF-2248-8A43-8933-1ECC0C6EFFFB}"/>
              </a:ext>
            </a:extLst>
          </p:cNvPr>
          <p:cNvSpPr/>
          <p:nvPr/>
        </p:nvSpPr>
        <p:spPr>
          <a:xfrm>
            <a:off x="3862252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BF0E4860-A8A9-C145-B195-1091168EBC18}"/>
              </a:ext>
            </a:extLst>
          </p:cNvPr>
          <p:cNvSpPr/>
          <p:nvPr/>
        </p:nvSpPr>
        <p:spPr>
          <a:xfrm>
            <a:off x="4083595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BE17317F-64BA-8A40-BBF4-27B8FD89059E}"/>
              </a:ext>
            </a:extLst>
          </p:cNvPr>
          <p:cNvSpPr/>
          <p:nvPr/>
        </p:nvSpPr>
        <p:spPr>
          <a:xfrm>
            <a:off x="4304938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7BD16F9A-A023-654C-A43F-24956FB1B06C}"/>
              </a:ext>
            </a:extLst>
          </p:cNvPr>
          <p:cNvSpPr/>
          <p:nvPr/>
        </p:nvSpPr>
        <p:spPr>
          <a:xfrm>
            <a:off x="4526281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7E937DC-AA32-084B-8001-763948877193}"/>
              </a:ext>
            </a:extLst>
          </p:cNvPr>
          <p:cNvSpPr/>
          <p:nvPr/>
        </p:nvSpPr>
        <p:spPr>
          <a:xfrm>
            <a:off x="4747624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3C82F7C4-DC3F-2B46-88C6-A25FF6267342}"/>
              </a:ext>
            </a:extLst>
          </p:cNvPr>
          <p:cNvSpPr/>
          <p:nvPr/>
        </p:nvSpPr>
        <p:spPr>
          <a:xfrm>
            <a:off x="4968967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D594669-33BD-9C49-B225-833078C878EA}"/>
              </a:ext>
            </a:extLst>
          </p:cNvPr>
          <p:cNvSpPr/>
          <p:nvPr/>
        </p:nvSpPr>
        <p:spPr>
          <a:xfrm>
            <a:off x="5190310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7C667E40-4355-674F-BCA5-60BFB3334BDE}"/>
              </a:ext>
            </a:extLst>
          </p:cNvPr>
          <p:cNvSpPr/>
          <p:nvPr/>
        </p:nvSpPr>
        <p:spPr>
          <a:xfrm>
            <a:off x="5411653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1219A817-CEEF-DC48-9BDD-21AD0068CA60}"/>
              </a:ext>
            </a:extLst>
          </p:cNvPr>
          <p:cNvSpPr/>
          <p:nvPr/>
        </p:nvSpPr>
        <p:spPr>
          <a:xfrm>
            <a:off x="4304938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E40B7809-6778-0444-BB0D-2C44B18C5284}"/>
              </a:ext>
            </a:extLst>
          </p:cNvPr>
          <p:cNvSpPr/>
          <p:nvPr/>
        </p:nvSpPr>
        <p:spPr>
          <a:xfrm>
            <a:off x="4526281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9E92D39-8CE9-9F48-8767-EBB0DD44300B}"/>
              </a:ext>
            </a:extLst>
          </p:cNvPr>
          <p:cNvSpPr/>
          <p:nvPr/>
        </p:nvSpPr>
        <p:spPr>
          <a:xfrm>
            <a:off x="4747624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</p:spTree>
    <p:extLst>
      <p:ext uri="{BB962C8B-B14F-4D97-AF65-F5344CB8AC3E}">
        <p14:creationId xmlns:p14="http://schemas.microsoft.com/office/powerpoint/2010/main" val="55652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Source Term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016384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6E09752-AF9D-E44B-8EFD-95623C01F77F}"/>
              </a:ext>
            </a:extLst>
          </p:cNvPr>
          <p:cNvSpPr txBox="1">
            <a:spLocks/>
          </p:cNvSpPr>
          <p:nvPr/>
        </p:nvSpPr>
        <p:spPr>
          <a:xfrm>
            <a:off x="615987" y="1441700"/>
            <a:ext cx="1478960" cy="330615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https://github.com/NaluCFD/Nalu/blob/master/src/user_functions/SteadyThermal3dContactSrcElemKernel.C</a:t>
            </a: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707BA8-C7B1-EB44-85D9-0CEBE0563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086" y="879126"/>
            <a:ext cx="6259285" cy="58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4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Advection Discretization (no stabilization)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For advection,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elements are required for the full assembly at node 2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Recall, that the mass flow rate at an integration point is prescribed</a:t>
            </a:r>
          </a:p>
          <a:p>
            <a:pPr>
              <a:buFont typeface="Arial" charset="0"/>
              <a:buChar char="•"/>
            </a:pPr>
            <a:r>
              <a:rPr lang="en-US" dirty="0"/>
              <a:t> Integration points can also be shifted from the </a:t>
            </a:r>
            <a:r>
              <a:rPr lang="en-US" dirty="0" err="1"/>
              <a:t>subcontrol</a:t>
            </a:r>
            <a:r>
              <a:rPr lang="en-US" dirty="0"/>
              <a:t> surface to the edge mid-</a:t>
            </a:r>
            <a:r>
              <a:rPr lang="en-US" dirty="0" err="1"/>
              <a:t>poiny</a:t>
            </a:r>
            <a:r>
              <a:rPr lang="en-US" dirty="0"/>
              <a:t> (while still using the integration point area vector)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is a </a:t>
            </a:r>
            <a:r>
              <a:rPr lang="en-US" i="1" dirty="0"/>
              <a:t>central-</a:t>
            </a:r>
            <a:r>
              <a:rPr lang="en-US" dirty="0"/>
              <a:t> or </a:t>
            </a:r>
            <a:r>
              <a:rPr lang="en-US" i="1" dirty="0" err="1"/>
              <a:t>Galerkin</a:t>
            </a:r>
            <a:r>
              <a:rPr lang="en-US" i="1" dirty="0"/>
              <a:t>-based </a:t>
            </a:r>
            <a:r>
              <a:rPr lang="en-US" dirty="0"/>
              <a:t>advection operator</a:t>
            </a:r>
            <a:endParaRPr lang="en-US" i="1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B8407AAA-A119-B04B-9FCC-41CF8342F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3" y="2402465"/>
            <a:ext cx="3860800" cy="2540000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EF1C726-C2E2-C244-A09A-D67C08B5DD08}"/>
              </a:ext>
            </a:extLst>
          </p:cNvPr>
          <p:cNvCxnSpPr>
            <a:cxnSpLocks/>
          </p:cNvCxnSpPr>
          <p:nvPr/>
        </p:nvCxnSpPr>
        <p:spPr>
          <a:xfrm>
            <a:off x="1208199" y="4102875"/>
            <a:ext cx="598830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31A74E24-7ED7-E348-AB57-96D7F2F0ED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35" b="19384"/>
          <a:stretch/>
        </p:blipFill>
        <p:spPr>
          <a:xfrm>
            <a:off x="2660613" y="2912007"/>
            <a:ext cx="5867400" cy="8608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A47685-52DE-5343-A8FB-A8FE1E2AAE95}"/>
              </a:ext>
            </a:extLst>
          </p:cNvPr>
          <p:cNvSpPr txBox="1"/>
          <p:nvPr/>
        </p:nvSpPr>
        <p:spPr>
          <a:xfrm>
            <a:off x="3264600" y="3824084"/>
            <a:ext cx="57052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Common to integrate-by-parts, however, not required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Advection term need not be in divergence form (non-conserved form is suitable)</a:t>
            </a:r>
          </a:p>
          <a:p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6BDC65-D263-1241-A626-65D874B96B10}"/>
              </a:ext>
            </a:extLst>
          </p:cNvPr>
          <p:cNvCxnSpPr>
            <a:cxnSpLocks/>
          </p:cNvCxnSpPr>
          <p:nvPr/>
        </p:nvCxnSpPr>
        <p:spPr>
          <a:xfrm flipH="1">
            <a:off x="1578750" y="3312739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1B7D5E-DE53-AB4F-8952-22DB4217ACC4}"/>
              </a:ext>
            </a:extLst>
          </p:cNvPr>
          <p:cNvCxnSpPr>
            <a:cxnSpLocks/>
          </p:cNvCxnSpPr>
          <p:nvPr/>
        </p:nvCxnSpPr>
        <p:spPr>
          <a:xfrm flipH="1">
            <a:off x="1361035" y="3541341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1135BF-15A3-004D-8037-E3D5C82B8F13}"/>
              </a:ext>
            </a:extLst>
          </p:cNvPr>
          <p:cNvCxnSpPr>
            <a:cxnSpLocks/>
          </p:cNvCxnSpPr>
          <p:nvPr/>
        </p:nvCxnSpPr>
        <p:spPr>
          <a:xfrm flipH="1">
            <a:off x="1284835" y="2964402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73936D-61DA-0D48-B0F9-0272B758A08C}"/>
              </a:ext>
            </a:extLst>
          </p:cNvPr>
          <p:cNvCxnSpPr>
            <a:cxnSpLocks/>
          </p:cNvCxnSpPr>
          <p:nvPr/>
        </p:nvCxnSpPr>
        <p:spPr>
          <a:xfrm flipH="1">
            <a:off x="925605" y="3258313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59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Advection Discretization</a:t>
            </a:r>
            <a:br>
              <a:rPr lang="en-US" dirty="0"/>
            </a:br>
            <a:r>
              <a:rPr lang="en-US" dirty="0"/>
              <a:t>Non-Conserved Form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303A7DE-F0A3-E948-BBF3-61C699873E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The advection term can be integrated by parts, or not; moreover, the PDE can drive a non-conservative equation form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286BE70-BC67-9149-8F16-E05931F15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28" y="2529410"/>
            <a:ext cx="6172200" cy="1003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0CC8CD-C68E-DE4B-9DBD-46F2E8F9E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73" y="3965142"/>
            <a:ext cx="4013200" cy="93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ADD626-1BE3-314C-8005-6D0F637B1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008" y="5908375"/>
            <a:ext cx="4013200" cy="901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422656-C069-4E44-B67A-37F888DB328F}"/>
              </a:ext>
            </a:extLst>
          </p:cNvPr>
          <p:cNvSpPr txBox="1"/>
          <p:nvPr/>
        </p:nvSpPr>
        <p:spPr>
          <a:xfrm>
            <a:off x="6470117" y="2309173"/>
            <a:ext cx="2252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IBP – or not… </a:t>
            </a:r>
          </a:p>
          <a:p>
            <a:r>
              <a:rPr lang="en-US" dirty="0"/>
              <a:t>This is now a choice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BB880-BD5B-9041-89FC-3652A2B1A342}"/>
              </a:ext>
            </a:extLst>
          </p:cNvPr>
          <p:cNvSpPr txBox="1"/>
          <p:nvPr/>
        </p:nvSpPr>
        <p:spPr>
          <a:xfrm>
            <a:off x="58551" y="5084891"/>
            <a:ext cx="3066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Non-conserved form, unlike cell-centered FV, poses no complexity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B6D416A-55FD-D148-B908-2026FC55BAB8}"/>
              </a:ext>
            </a:extLst>
          </p:cNvPr>
          <p:cNvCxnSpPr/>
          <p:nvPr/>
        </p:nvCxnSpPr>
        <p:spPr>
          <a:xfrm>
            <a:off x="1567544" y="3390734"/>
            <a:ext cx="359228" cy="5744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1C23B079-09E3-E547-85BF-16F4AA725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7824" y="5160496"/>
            <a:ext cx="4747724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2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Advection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https://github.com/NaluCFD/Nalu/blob/master/src/kernel/ScalarAdvDiffElemKernel.C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This routine includes advection and diffusion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Recall that integration point value is provided by nodal loop over the underlying nodal basis for this element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Also note that this routine is valid for all types of supported elements – both low- and higher-order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A94C1-90AD-FC47-B52B-E6DD458E3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99" y="4248064"/>
            <a:ext cx="2779352" cy="22950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72D9E6-753D-4F4B-98B8-EEABAA125621}"/>
              </a:ext>
            </a:extLst>
          </p:cNvPr>
          <p:cNvSpPr txBox="1"/>
          <p:nvPr/>
        </p:nvSpPr>
        <p:spPr>
          <a:xfrm>
            <a:off x="5301343" y="3733800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Basis Functions for a Quad4</a:t>
            </a:r>
          </a:p>
        </p:txBody>
      </p:sp>
    </p:spTree>
    <p:extLst>
      <p:ext uri="{BB962C8B-B14F-4D97-AF65-F5344CB8AC3E}">
        <p14:creationId xmlns:p14="http://schemas.microsoft.com/office/powerpoint/2010/main" val="45773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33DFB2-61B1-A548-BB4C-861770183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3" y="2402465"/>
            <a:ext cx="3860800" cy="2540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9AAC85F-1A47-A043-B265-D84A8456B888}"/>
              </a:ext>
            </a:extLst>
          </p:cNvPr>
          <p:cNvCxnSpPr>
            <a:cxnSpLocks/>
          </p:cNvCxnSpPr>
          <p:nvPr/>
        </p:nvCxnSpPr>
        <p:spPr>
          <a:xfrm flipH="1">
            <a:off x="1578750" y="3312739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F2F1DB5-28F1-D249-95B2-6396FBD330C7}"/>
              </a:ext>
            </a:extLst>
          </p:cNvPr>
          <p:cNvCxnSpPr>
            <a:cxnSpLocks/>
          </p:cNvCxnSpPr>
          <p:nvPr/>
        </p:nvCxnSpPr>
        <p:spPr>
          <a:xfrm flipH="1">
            <a:off x="1361035" y="3541341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149DF8D-1195-D14E-A465-CFAE08413E96}"/>
              </a:ext>
            </a:extLst>
          </p:cNvPr>
          <p:cNvCxnSpPr>
            <a:cxnSpLocks/>
          </p:cNvCxnSpPr>
          <p:nvPr/>
        </p:nvCxnSpPr>
        <p:spPr>
          <a:xfrm flipH="1">
            <a:off x="1284835" y="2964402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8F85143-4F0E-574A-9717-9321BA0F17CA}"/>
              </a:ext>
            </a:extLst>
          </p:cNvPr>
          <p:cNvCxnSpPr>
            <a:cxnSpLocks/>
          </p:cNvCxnSpPr>
          <p:nvPr/>
        </p:nvCxnSpPr>
        <p:spPr>
          <a:xfrm flipH="1">
            <a:off x="925605" y="3258313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diffusion,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elements are required for the full assembly at node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45599B-9303-A043-B812-341A791C7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89" y="4977294"/>
            <a:ext cx="7632700" cy="1435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57658E-7AD7-5448-BE55-0CA612D7D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879" y="2599318"/>
            <a:ext cx="3390900" cy="2425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C864FB-6118-444A-B3A4-0DAADAAB5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191" y="2635504"/>
            <a:ext cx="2514600" cy="1638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2F7E08-31A6-B944-8E20-744A868EC3A2}"/>
              </a:ext>
            </a:extLst>
          </p:cNvPr>
          <p:cNvSpPr txBox="1"/>
          <p:nvPr/>
        </p:nvSpPr>
        <p:spPr>
          <a:xfrm>
            <a:off x="740414" y="6181713"/>
            <a:ext cx="79993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the CVFEM approach is absent any non-orthogonality corrections;</a:t>
            </a:r>
          </a:p>
          <a:p>
            <a:r>
              <a:rPr lang="en-US" dirty="0"/>
              <a:t>However, high aspect ratio elements are now challenging…</a:t>
            </a:r>
          </a:p>
        </p:txBody>
      </p:sp>
    </p:spTree>
    <p:extLst>
      <p:ext uri="{BB962C8B-B14F-4D97-AF65-F5344CB8AC3E}">
        <p14:creationId xmlns:p14="http://schemas.microsoft.com/office/powerpoint/2010/main" val="393218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0347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https://github.com/NaluCFD/Nalu/blob/master/src/kernel/ScalarAdvDiffElemKernel.C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Diffusion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00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0347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that the edge-based diffusion operator, and for some choices for the advection operator, a nodal gradient is required</a:t>
            </a:r>
          </a:p>
          <a:p>
            <a:pPr>
              <a:buFont typeface="Arial" charset="0"/>
              <a:buChar char="•"/>
            </a:pPr>
            <a:r>
              <a:rPr lang="en-US" dirty="0"/>
              <a:t> What is a nodal gradient? As formerly described in the </a:t>
            </a:r>
            <a:r>
              <a:rPr lang="en-US" i="1" dirty="0"/>
              <a:t>Computing Gradients</a:t>
            </a:r>
            <a:r>
              <a:rPr lang="en-US" dirty="0"/>
              <a:t> lecture, in a cell-centered context we obtained this via a number of ways, e.g., Green-Gauss, Least Squares, etc.</a:t>
            </a:r>
          </a:p>
          <a:p>
            <a:pPr>
              <a:buFont typeface="Arial" charset="0"/>
              <a:buChar char="•"/>
            </a:pPr>
            <a:r>
              <a:rPr lang="en-US" dirty="0"/>
              <a:t> Let’s take another view…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Nodal Gradient Operator: An Alternative View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947DC5-2B3E-C248-A1DD-9C61F79C6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42"/>
          <a:stretch/>
        </p:blipFill>
        <p:spPr>
          <a:xfrm>
            <a:off x="488950" y="3429000"/>
            <a:ext cx="3183357" cy="31273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7A1561-E4E3-3E46-BE7D-F64371EF5FEC}"/>
              </a:ext>
            </a:extLst>
          </p:cNvPr>
          <p:cNvSpPr txBox="1"/>
          <p:nvPr/>
        </p:nvSpPr>
        <p:spPr>
          <a:xfrm>
            <a:off x="4047793" y="2940773"/>
            <a:ext cx="39262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First, the gradient of a function (other than linear) is discontinuous, i.e., the value at a shared element face depends on which element is used to compute the gradient</a:t>
            </a:r>
          </a:p>
          <a:p>
            <a:endParaRPr lang="en-US" sz="1600" dirty="0"/>
          </a:p>
          <a:p>
            <a:r>
              <a:rPr lang="en-US" sz="1600" dirty="0"/>
              <a:t>Therefore, we can view the nodal gradient a continuous at the nodes and discontinuous within the elements</a:t>
            </a:r>
          </a:p>
          <a:p>
            <a:endParaRPr lang="en-US" sz="1600" dirty="0"/>
          </a:p>
          <a:p>
            <a:r>
              <a:rPr lang="en-US" sz="1600" dirty="0"/>
              <a:t>Let’s minimize this difference:</a:t>
            </a:r>
          </a:p>
          <a:p>
            <a:r>
              <a:rPr lang="en-US" sz="1600" dirty="0"/>
              <a:t>    by solving: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6D11CB-A854-A444-85B6-AED9AD49A9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75" t="1325" r="29448" b="82483"/>
          <a:stretch/>
        </p:blipFill>
        <p:spPr>
          <a:xfrm>
            <a:off x="7115911" y="5339386"/>
            <a:ext cx="1506585" cy="5791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055630-5C5B-0841-8C40-6B240F701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04" t="76779" r="16959" b="3672"/>
          <a:stretch/>
        </p:blipFill>
        <p:spPr>
          <a:xfrm>
            <a:off x="6880265" y="6065414"/>
            <a:ext cx="2187533" cy="6964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226B91-C9F1-4E48-A676-1F76E6739C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80" b="61991"/>
          <a:stretch/>
        </p:blipFill>
        <p:spPr>
          <a:xfrm>
            <a:off x="3647621" y="6057573"/>
            <a:ext cx="3287486" cy="799214"/>
          </a:xfrm>
          <a:prstGeom prst="rect">
            <a:avLst/>
          </a:prstGeom>
        </p:spPr>
      </p:pic>
      <p:sp>
        <p:nvSpPr>
          <p:cNvPr id="13" name="Arc 12">
            <a:extLst>
              <a:ext uri="{FF2B5EF4-FFF2-40B4-BE49-F238E27FC236}">
                <a16:creationId xmlns:a16="http://schemas.microsoft.com/office/drawing/2014/main" id="{66FCD9C3-2EE0-B04D-ACFE-8E7D98C62F9B}"/>
              </a:ext>
            </a:extLst>
          </p:cNvPr>
          <p:cNvSpPr/>
          <p:nvPr/>
        </p:nvSpPr>
        <p:spPr>
          <a:xfrm rot="16200000">
            <a:off x="8009424" y="3555176"/>
            <a:ext cx="891835" cy="1737399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E049C6C-7619-5D4D-9B08-4EDF1F0E16B4}"/>
              </a:ext>
            </a:extLst>
          </p:cNvPr>
          <p:cNvSpPr/>
          <p:nvPr/>
        </p:nvSpPr>
        <p:spPr>
          <a:xfrm>
            <a:off x="7548872" y="437235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DB929D9-5524-DD4D-9496-85FF38B0F3F1}"/>
              </a:ext>
            </a:extLst>
          </p:cNvPr>
          <p:cNvSpPr/>
          <p:nvPr/>
        </p:nvSpPr>
        <p:spPr>
          <a:xfrm>
            <a:off x="7973415" y="400223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9678671-A130-BA4C-9FBD-D7A962DA9DAD}"/>
              </a:ext>
            </a:extLst>
          </p:cNvPr>
          <p:cNvSpPr/>
          <p:nvPr/>
        </p:nvSpPr>
        <p:spPr>
          <a:xfrm>
            <a:off x="8397958" y="39260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759B6B-C6A5-A34A-881D-EEB5E9933C51}"/>
              </a:ext>
            </a:extLst>
          </p:cNvPr>
          <p:cNvCxnSpPr>
            <a:cxnSpLocks/>
          </p:cNvCxnSpPr>
          <p:nvPr/>
        </p:nvCxnSpPr>
        <p:spPr>
          <a:xfrm flipV="1">
            <a:off x="7388383" y="3863071"/>
            <a:ext cx="1220032" cy="345594"/>
          </a:xfrm>
          <a:prstGeom prst="line">
            <a:avLst/>
          </a:prstGeom>
          <a:ln w="15875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46780E-934A-2449-9EAD-E612DE5F41A6}"/>
              </a:ext>
            </a:extLst>
          </p:cNvPr>
          <p:cNvCxnSpPr>
            <a:cxnSpLocks/>
          </p:cNvCxnSpPr>
          <p:nvPr/>
        </p:nvCxnSpPr>
        <p:spPr>
          <a:xfrm flipV="1">
            <a:off x="7396730" y="3717460"/>
            <a:ext cx="944949" cy="898507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3EA4A7-3239-7144-A07D-5E917CE04028}"/>
              </a:ext>
            </a:extLst>
          </p:cNvPr>
          <p:cNvCxnSpPr>
            <a:cxnSpLocks/>
          </p:cNvCxnSpPr>
          <p:nvPr/>
        </p:nvCxnSpPr>
        <p:spPr>
          <a:xfrm flipV="1">
            <a:off x="7226682" y="3926037"/>
            <a:ext cx="1536316" cy="229774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B4D39A2-347C-AD41-834F-387B6B18FDB0}"/>
              </a:ext>
            </a:extLst>
          </p:cNvPr>
          <p:cNvCxnSpPr/>
          <p:nvPr/>
        </p:nvCxnSpPr>
        <p:spPr>
          <a:xfrm>
            <a:off x="6510564" y="6457180"/>
            <a:ext cx="4245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66DFDCA-DAA4-C84B-B4FF-474B6B6ACE26}"/>
              </a:ext>
            </a:extLst>
          </p:cNvPr>
          <p:cNvSpPr txBox="1"/>
          <p:nvPr/>
        </p:nvSpPr>
        <p:spPr>
          <a:xfrm>
            <a:off x="6347044" y="6575643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Lumped-mass</a:t>
            </a:r>
          </a:p>
        </p:txBody>
      </p:sp>
    </p:spTree>
    <p:extLst>
      <p:ext uri="{BB962C8B-B14F-4D97-AF65-F5344CB8AC3E}">
        <p14:creationId xmlns:p14="http://schemas.microsoft.com/office/powerpoint/2010/main" val="307522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FEM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Time/Source/</a:t>
            </a:r>
            <a:r>
              <a:rPr lang="en-US" dirty="0" err="1"/>
              <a:t>etc</a:t>
            </a:r>
            <a:r>
              <a:rPr lang="en-US" dirty="0"/>
              <a:t>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Advection/Diffusion/etc. (integrated by parts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Below is the patch of elements connected to node 2 (a global matrix row number)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AC6DB9A-0DB7-C746-A91F-76A5ECE852B5}"/>
              </a:ext>
            </a:extLst>
          </p:cNvPr>
          <p:cNvSpPr txBox="1"/>
          <p:nvPr/>
        </p:nvSpPr>
        <p:spPr>
          <a:xfrm>
            <a:off x="327122" y="28914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8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CD0A77E8-CE35-6444-9808-370D0A7E3C7B}"/>
              </a:ext>
            </a:extLst>
          </p:cNvPr>
          <p:cNvSpPr txBox="1"/>
          <p:nvPr/>
        </p:nvSpPr>
        <p:spPr>
          <a:xfrm>
            <a:off x="2228706" y="2878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F45AB2BD-2BA7-B842-99E5-C9E0DBC3F484}"/>
              </a:ext>
            </a:extLst>
          </p:cNvPr>
          <p:cNvSpPr txBox="1"/>
          <p:nvPr/>
        </p:nvSpPr>
        <p:spPr>
          <a:xfrm>
            <a:off x="3753909" y="28654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6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8619C50-9684-DB41-8D3A-91F666D0BDBE}"/>
              </a:ext>
            </a:extLst>
          </p:cNvPr>
          <p:cNvSpPr txBox="1"/>
          <p:nvPr/>
        </p:nvSpPr>
        <p:spPr>
          <a:xfrm>
            <a:off x="327122" y="4297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825EE856-9557-DC40-B1BD-2FBE198DC887}"/>
              </a:ext>
            </a:extLst>
          </p:cNvPr>
          <p:cNvSpPr txBox="1"/>
          <p:nvPr/>
        </p:nvSpPr>
        <p:spPr>
          <a:xfrm>
            <a:off x="2228706" y="4297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46556F1B-54E0-874F-A9FD-2B0B321E73A5}"/>
              </a:ext>
            </a:extLst>
          </p:cNvPr>
          <p:cNvSpPr txBox="1"/>
          <p:nvPr/>
        </p:nvSpPr>
        <p:spPr>
          <a:xfrm>
            <a:off x="3753909" y="4297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03DEFCD9-879E-894C-B8D9-D4DD4E19C50F}"/>
              </a:ext>
            </a:extLst>
          </p:cNvPr>
          <p:cNvSpPr txBox="1"/>
          <p:nvPr/>
        </p:nvSpPr>
        <p:spPr>
          <a:xfrm>
            <a:off x="327122" y="59745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7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644F3C92-5CEC-E04F-9446-946426AED20A}"/>
              </a:ext>
            </a:extLst>
          </p:cNvPr>
          <p:cNvSpPr txBox="1"/>
          <p:nvPr/>
        </p:nvSpPr>
        <p:spPr>
          <a:xfrm>
            <a:off x="2228706" y="59613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666E88-CEFB-7641-923A-57CB6AF6524E}"/>
              </a:ext>
            </a:extLst>
          </p:cNvPr>
          <p:cNvSpPr txBox="1"/>
          <p:nvPr/>
        </p:nvSpPr>
        <p:spPr>
          <a:xfrm>
            <a:off x="535209" y="6495264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patch of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3A0A6-E00D-CE4E-97AA-329EAC106E14}"/>
              </a:ext>
            </a:extLst>
          </p:cNvPr>
          <p:cNvSpPr txBox="1"/>
          <p:nvPr/>
        </p:nvSpPr>
        <p:spPr>
          <a:xfrm>
            <a:off x="4733471" y="4025695"/>
            <a:ext cx="382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Single integration point location for all terms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E2BAF87-C7AD-8A4A-859A-36C3B549365B}"/>
              </a:ext>
            </a:extLst>
          </p:cNvPr>
          <p:cNvCxnSpPr/>
          <p:nvPr/>
        </p:nvCxnSpPr>
        <p:spPr>
          <a:xfrm flipV="1">
            <a:off x="2103459" y="4720128"/>
            <a:ext cx="1446623" cy="1283182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3526355D-E6AF-DE49-AF3A-8AFA0C618E24}"/>
              </a:ext>
            </a:extLst>
          </p:cNvPr>
          <p:cNvSpPr/>
          <p:nvPr/>
        </p:nvSpPr>
        <p:spPr>
          <a:xfrm>
            <a:off x="2144755" y="3270741"/>
            <a:ext cx="1469985" cy="134489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77D8D0E-AF4A-DC4E-A081-69011CE7388B}"/>
              </a:ext>
            </a:extLst>
          </p:cNvPr>
          <p:cNvSpPr/>
          <p:nvPr/>
        </p:nvSpPr>
        <p:spPr>
          <a:xfrm>
            <a:off x="674770" y="3270741"/>
            <a:ext cx="1469985" cy="134489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AA1F94F-2C28-EA4B-8964-74B13CE680B8}"/>
              </a:ext>
            </a:extLst>
          </p:cNvPr>
          <p:cNvSpPr/>
          <p:nvPr/>
        </p:nvSpPr>
        <p:spPr>
          <a:xfrm>
            <a:off x="3523300" y="4563484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390A901-9F1A-3245-9FBE-94E842284935}"/>
              </a:ext>
            </a:extLst>
          </p:cNvPr>
          <p:cNvSpPr/>
          <p:nvPr/>
        </p:nvSpPr>
        <p:spPr>
          <a:xfrm>
            <a:off x="674769" y="4618285"/>
            <a:ext cx="1469985" cy="134489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13132C4-5D71-704E-BDAD-5CED92E9B08B}"/>
              </a:ext>
            </a:extLst>
          </p:cNvPr>
          <p:cNvSpPr/>
          <p:nvPr/>
        </p:nvSpPr>
        <p:spPr>
          <a:xfrm>
            <a:off x="583329" y="4563484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50E7B9D-90D3-A641-9F66-81D56DDF56DB}"/>
              </a:ext>
            </a:extLst>
          </p:cNvPr>
          <p:cNvSpPr/>
          <p:nvPr/>
        </p:nvSpPr>
        <p:spPr>
          <a:xfrm>
            <a:off x="2076677" y="5846666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7671FCF-D85E-6B4C-9D9A-8900B86BA6F8}"/>
              </a:ext>
            </a:extLst>
          </p:cNvPr>
          <p:cNvSpPr/>
          <p:nvPr/>
        </p:nvSpPr>
        <p:spPr>
          <a:xfrm>
            <a:off x="606691" y="5846666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E8D97D1-0E06-D645-B1E0-754F20180787}"/>
              </a:ext>
            </a:extLst>
          </p:cNvPr>
          <p:cNvSpPr/>
          <p:nvPr/>
        </p:nvSpPr>
        <p:spPr>
          <a:xfrm>
            <a:off x="2053315" y="4563484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C14549-BC2B-5D4E-8187-8E90EE5B6E84}"/>
              </a:ext>
            </a:extLst>
          </p:cNvPr>
          <p:cNvSpPr/>
          <p:nvPr/>
        </p:nvSpPr>
        <p:spPr>
          <a:xfrm>
            <a:off x="2053315" y="3229269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DD5C0FC-FDA6-5645-B244-DF7F3B4F791F}"/>
              </a:ext>
            </a:extLst>
          </p:cNvPr>
          <p:cNvSpPr/>
          <p:nvPr/>
        </p:nvSpPr>
        <p:spPr>
          <a:xfrm>
            <a:off x="583330" y="3229269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E61E024-788E-5A41-97D1-73598618245B}"/>
              </a:ext>
            </a:extLst>
          </p:cNvPr>
          <p:cNvSpPr/>
          <p:nvPr/>
        </p:nvSpPr>
        <p:spPr>
          <a:xfrm>
            <a:off x="3523300" y="3229269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Diamond 89">
            <a:extLst>
              <a:ext uri="{FF2B5EF4-FFF2-40B4-BE49-F238E27FC236}">
                <a16:creationId xmlns:a16="http://schemas.microsoft.com/office/drawing/2014/main" id="{9C9484C0-BC71-1249-BE7D-654EB7334F0A}"/>
              </a:ext>
            </a:extLst>
          </p:cNvPr>
          <p:cNvSpPr/>
          <p:nvPr/>
        </p:nvSpPr>
        <p:spPr>
          <a:xfrm>
            <a:off x="886007" y="4872217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Diamond 90">
            <a:extLst>
              <a:ext uri="{FF2B5EF4-FFF2-40B4-BE49-F238E27FC236}">
                <a16:creationId xmlns:a16="http://schemas.microsoft.com/office/drawing/2014/main" id="{ABB6606F-975C-0747-AB02-DF62196A0A7C}"/>
              </a:ext>
            </a:extLst>
          </p:cNvPr>
          <p:cNvSpPr/>
          <p:nvPr/>
        </p:nvSpPr>
        <p:spPr>
          <a:xfrm>
            <a:off x="1897217" y="4872217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Diamond 91">
            <a:extLst>
              <a:ext uri="{FF2B5EF4-FFF2-40B4-BE49-F238E27FC236}">
                <a16:creationId xmlns:a16="http://schemas.microsoft.com/office/drawing/2014/main" id="{FEB62759-BE50-D046-809E-DEA9CCBED037}"/>
              </a:ext>
            </a:extLst>
          </p:cNvPr>
          <p:cNvSpPr/>
          <p:nvPr/>
        </p:nvSpPr>
        <p:spPr>
          <a:xfrm>
            <a:off x="911082" y="5684375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Diamond 92">
            <a:extLst>
              <a:ext uri="{FF2B5EF4-FFF2-40B4-BE49-F238E27FC236}">
                <a16:creationId xmlns:a16="http://schemas.microsoft.com/office/drawing/2014/main" id="{8F9D581B-FD60-DA41-ADEB-FA0B4A01EFE3}"/>
              </a:ext>
            </a:extLst>
          </p:cNvPr>
          <p:cNvSpPr/>
          <p:nvPr/>
        </p:nvSpPr>
        <p:spPr>
          <a:xfrm>
            <a:off x="1922292" y="5684375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Diamond 93">
            <a:extLst>
              <a:ext uri="{FF2B5EF4-FFF2-40B4-BE49-F238E27FC236}">
                <a16:creationId xmlns:a16="http://schemas.microsoft.com/office/drawing/2014/main" id="{C87E7A77-2975-284D-9072-38900B92A0D8}"/>
              </a:ext>
            </a:extLst>
          </p:cNvPr>
          <p:cNvSpPr/>
          <p:nvPr/>
        </p:nvSpPr>
        <p:spPr>
          <a:xfrm>
            <a:off x="876357" y="3485181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Diamond 94">
            <a:extLst>
              <a:ext uri="{FF2B5EF4-FFF2-40B4-BE49-F238E27FC236}">
                <a16:creationId xmlns:a16="http://schemas.microsoft.com/office/drawing/2014/main" id="{2CEC2CDC-5825-8B4B-B016-3CEEB4A4DB45}"/>
              </a:ext>
            </a:extLst>
          </p:cNvPr>
          <p:cNvSpPr/>
          <p:nvPr/>
        </p:nvSpPr>
        <p:spPr>
          <a:xfrm>
            <a:off x="1887567" y="3485181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Diamond 95">
            <a:extLst>
              <a:ext uri="{FF2B5EF4-FFF2-40B4-BE49-F238E27FC236}">
                <a16:creationId xmlns:a16="http://schemas.microsoft.com/office/drawing/2014/main" id="{B3039C71-9DA7-9841-8135-C85FABBF9398}"/>
              </a:ext>
            </a:extLst>
          </p:cNvPr>
          <p:cNvSpPr/>
          <p:nvPr/>
        </p:nvSpPr>
        <p:spPr>
          <a:xfrm>
            <a:off x="901432" y="4297339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Diamond 96">
            <a:extLst>
              <a:ext uri="{FF2B5EF4-FFF2-40B4-BE49-F238E27FC236}">
                <a16:creationId xmlns:a16="http://schemas.microsoft.com/office/drawing/2014/main" id="{420F0716-4C57-6D40-9B66-D95762D9A259}"/>
              </a:ext>
            </a:extLst>
          </p:cNvPr>
          <p:cNvSpPr/>
          <p:nvPr/>
        </p:nvSpPr>
        <p:spPr>
          <a:xfrm>
            <a:off x="1912642" y="4297339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Diamond 97">
            <a:extLst>
              <a:ext uri="{FF2B5EF4-FFF2-40B4-BE49-F238E27FC236}">
                <a16:creationId xmlns:a16="http://schemas.microsoft.com/office/drawing/2014/main" id="{4C384B6E-7203-BC4D-8A7E-6114F88CC08A}"/>
              </a:ext>
            </a:extLst>
          </p:cNvPr>
          <p:cNvSpPr/>
          <p:nvPr/>
        </p:nvSpPr>
        <p:spPr>
          <a:xfrm>
            <a:off x="2381071" y="3485184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Diamond 98">
            <a:extLst>
              <a:ext uri="{FF2B5EF4-FFF2-40B4-BE49-F238E27FC236}">
                <a16:creationId xmlns:a16="http://schemas.microsoft.com/office/drawing/2014/main" id="{C6D87374-CFA9-B943-9A22-57A1BAA402CF}"/>
              </a:ext>
            </a:extLst>
          </p:cNvPr>
          <p:cNvSpPr/>
          <p:nvPr/>
        </p:nvSpPr>
        <p:spPr>
          <a:xfrm>
            <a:off x="3392281" y="3485184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Diamond 99">
            <a:extLst>
              <a:ext uri="{FF2B5EF4-FFF2-40B4-BE49-F238E27FC236}">
                <a16:creationId xmlns:a16="http://schemas.microsoft.com/office/drawing/2014/main" id="{6CD3ED44-ECB7-5B44-9C0D-A3CDD450FF20}"/>
              </a:ext>
            </a:extLst>
          </p:cNvPr>
          <p:cNvSpPr/>
          <p:nvPr/>
        </p:nvSpPr>
        <p:spPr>
          <a:xfrm>
            <a:off x="2406146" y="4297342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Diamond 100">
            <a:extLst>
              <a:ext uri="{FF2B5EF4-FFF2-40B4-BE49-F238E27FC236}">
                <a16:creationId xmlns:a16="http://schemas.microsoft.com/office/drawing/2014/main" id="{15F58393-B65D-D44C-8DE6-D9AB6E12569D}"/>
              </a:ext>
            </a:extLst>
          </p:cNvPr>
          <p:cNvSpPr/>
          <p:nvPr/>
        </p:nvSpPr>
        <p:spPr>
          <a:xfrm>
            <a:off x="3417356" y="4297342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Diamond 101">
            <a:extLst>
              <a:ext uri="{FF2B5EF4-FFF2-40B4-BE49-F238E27FC236}">
                <a16:creationId xmlns:a16="http://schemas.microsoft.com/office/drawing/2014/main" id="{A45651AD-8E0B-AA40-973C-DA1559783B3D}"/>
              </a:ext>
            </a:extLst>
          </p:cNvPr>
          <p:cNvSpPr/>
          <p:nvPr/>
        </p:nvSpPr>
        <p:spPr>
          <a:xfrm>
            <a:off x="2627994" y="5051626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31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Element-loops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200" name="Text Placeholder 4">
            <a:extLst>
              <a:ext uri="{FF2B5EF4-FFF2-40B4-BE49-F238E27FC236}">
                <a16:creationId xmlns:a16="http://schemas.microsoft.com/office/drawing/2014/main" id="{16BF309F-9DF5-A14E-8238-2192463954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each element, we have a set of integration or quadrature points (no dual-notion)</a:t>
            </a:r>
          </a:p>
          <a:p>
            <a:pPr>
              <a:buFont typeface="Arial" charset="0"/>
              <a:buChar char="•"/>
            </a:pPr>
            <a:r>
              <a:rPr lang="en-US" dirty="0"/>
              <a:t> We define an </a:t>
            </a:r>
            <a:r>
              <a:rPr lang="en-US" dirty="0" err="1"/>
              <a:t>isoparametric</a:t>
            </a:r>
            <a:r>
              <a:rPr lang="en-US" dirty="0"/>
              <a:t> element than ranges from -1:1 in the </a:t>
            </a:r>
            <a:r>
              <a:rPr lang="en-US" dirty="0">
                <a:latin typeface="Symbol" pitchFamily="2" charset="2"/>
              </a:rPr>
              <a:t>x-</a:t>
            </a:r>
            <a:r>
              <a:rPr lang="en-US" dirty="0"/>
              <a:t> (x-direction) and </a:t>
            </a:r>
            <a:r>
              <a:rPr lang="en-US" dirty="0">
                <a:latin typeface="Symbol" pitchFamily="2" charset="2"/>
              </a:rPr>
              <a:t>h-</a:t>
            </a:r>
            <a:r>
              <a:rPr lang="en-US" dirty="0"/>
              <a:t> (y-direction) direction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Gaussian quadrature on a -1:1 range is defined, +/- sqrt(3)/3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FE175FF-50E5-B44C-A4DE-9FA661476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099" y="4248064"/>
            <a:ext cx="2779352" cy="22950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D00569-BF62-F746-BAA3-F1C1199A9A31}"/>
              </a:ext>
            </a:extLst>
          </p:cNvPr>
          <p:cNvSpPr txBox="1"/>
          <p:nvPr/>
        </p:nvSpPr>
        <p:spPr>
          <a:xfrm>
            <a:off x="5301343" y="3733800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Basis Functions for a Quad4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48F55C-0B66-614C-AB42-C97218216C89}"/>
              </a:ext>
            </a:extLst>
          </p:cNvPr>
          <p:cNvGrpSpPr/>
          <p:nvPr/>
        </p:nvGrpSpPr>
        <p:grpSpPr>
          <a:xfrm>
            <a:off x="1008287" y="4149997"/>
            <a:ext cx="2798972" cy="2247745"/>
            <a:chOff x="1008287" y="4149997"/>
            <a:chExt cx="2798972" cy="224774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086D8B-4127-FF42-B5F7-EAA8692618BC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F858DB-389B-0C43-9B32-26FA1C50B79E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512C3D-8234-E14F-9E75-7EB832B87D84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59CC22-E694-7D47-A4CB-E166E977A10C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37E81A4-EA62-6048-A489-9362E537D27F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EA6675F-529B-884E-B254-9D3A598FA38E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86DA4E5-CD79-5941-9877-191860615FF6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9A9EAA8-0C4C-4549-A639-CD651B14CD78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C65B634-1230-894B-9E88-7DE81DF3B587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0B859DD-E50E-1647-88A6-6338F52A3EFD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Diamond 23">
              <a:extLst>
                <a:ext uri="{FF2B5EF4-FFF2-40B4-BE49-F238E27FC236}">
                  <a16:creationId xmlns:a16="http://schemas.microsoft.com/office/drawing/2014/main" id="{46F47E9C-432D-DE43-A0F0-A33192897367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Diamond 24">
              <a:extLst>
                <a:ext uri="{FF2B5EF4-FFF2-40B4-BE49-F238E27FC236}">
                  <a16:creationId xmlns:a16="http://schemas.microsoft.com/office/drawing/2014/main" id="{E76C51FE-5EA5-FB47-90D6-7CC071146DE4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Diamond 25">
              <a:extLst>
                <a:ext uri="{FF2B5EF4-FFF2-40B4-BE49-F238E27FC236}">
                  <a16:creationId xmlns:a16="http://schemas.microsoft.com/office/drawing/2014/main" id="{5D659076-EB91-734F-837E-6E8C86D80277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108333C-1DD8-9E4A-B53A-62A4C3172638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CDD7D8F-116F-D248-87DC-1F3A5792E3C8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C428F6-1EE0-6E4B-903D-284C19A8D9BA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7CE8F9-63B0-FF46-9479-30EA452A0A2F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60EB1BD-C45C-6D47-A91C-636704104A9C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A6CB35D-D056-E546-A4E1-CEBEBEF37124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883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an element iteration and drives a consistent mass matrix with a full </a:t>
            </a:r>
            <a:r>
              <a:rPr lang="en-US" dirty="0" err="1"/>
              <a:t>node:element:node</a:t>
            </a:r>
            <a:r>
              <a:rPr lang="en-US" dirty="0"/>
              <a:t> connectivity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1CEF08-062D-7546-A35C-273BD2700476}"/>
              </a:ext>
            </a:extLst>
          </p:cNvPr>
          <p:cNvGrpSpPr/>
          <p:nvPr/>
        </p:nvGrpSpPr>
        <p:grpSpPr>
          <a:xfrm>
            <a:off x="5245372" y="3813454"/>
            <a:ext cx="2798972" cy="2247745"/>
            <a:chOff x="1008287" y="4149997"/>
            <a:chExt cx="2798972" cy="22477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24171-C31C-694A-94D9-B16041D7A572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7B1BA6-FDF5-DD44-B412-814F3B121099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3AB2F9-6ABB-DE4E-A45A-5A20E719121F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AF3E0-B456-1F4C-91D8-5EF818979C1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7AB962-2C3E-3B43-8C6F-AB54701E1156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E237D4-B9D3-8840-B5CD-6E1D2FC0AF23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4EB8A1-285F-2643-A89F-A98478522AE5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9BF006-B166-D24E-BA60-F8BCA50E581E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838267-4B13-3043-A84A-3B222434F3B6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A3D94125-E744-0E4E-9387-215201FAD80A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A37D5DD4-1C6C-7D4B-B43D-9D160D2AEDDD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932ABA28-61F1-3E46-A057-09FA91F30D0F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1C48619-CBD0-DD40-9F2E-BF809C15AADA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FBB755-9AF0-7B4E-97BF-6B24AC720D29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BE1609-D6E5-B84F-AA4B-2348766DE363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D6BE-8CA8-D94B-80F5-0C09041DF013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D10A01-9DD7-0D43-9D83-9B63E5C7000D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1E0AAB-25CF-024B-9BFE-F8FF371B49C7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45A14-4EC1-AA44-8B50-36CC91CB9715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D868E52-C9E9-414A-BEC4-1CF2399EF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408"/>
          <a:stretch/>
        </p:blipFill>
        <p:spPr>
          <a:xfrm>
            <a:off x="2413718" y="3210179"/>
            <a:ext cx="2273300" cy="96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1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vs Unstructured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4" name="Text Placeholder 3"/>
          <p:cNvSpPr txBox="1">
            <a:spLocks/>
          </p:cNvSpPr>
          <p:nvPr/>
        </p:nvSpPr>
        <p:spPr>
          <a:xfrm>
            <a:off x="615987" y="1441699"/>
            <a:ext cx="6824473" cy="44382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Many times, the canonical flows of interest are in simplified geometries that allow for cartesian meshes – with “stair-stepping”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C42960-AAAB-B44B-89FC-A1E37281E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67" y="4114616"/>
            <a:ext cx="3912121" cy="2496228"/>
          </a:xfrm>
          <a:prstGeom prst="rect">
            <a:avLst/>
          </a:prstGeom>
        </p:spPr>
      </p:pic>
      <p:pic>
        <p:nvPicPr>
          <p:cNvPr id="11" name="Picture 27" descr="TurbBackStep">
            <a:extLst>
              <a:ext uri="{FF2B5EF4-FFF2-40B4-BE49-F238E27FC236}">
                <a16:creationId xmlns:a16="http://schemas.microsoft.com/office/drawing/2014/main" id="{D49D594C-1569-2845-B550-6AA4A4AF1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46" y="2080361"/>
            <a:ext cx="3644913" cy="160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C8D178-B511-FE48-8CE5-26FD8F97F3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7" b="2137"/>
          <a:stretch/>
        </p:blipFill>
        <p:spPr>
          <a:xfrm>
            <a:off x="5302318" y="2217960"/>
            <a:ext cx="2736928" cy="14538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02AFFC-6936-AA48-A519-05918AC69C67}"/>
              </a:ext>
            </a:extLst>
          </p:cNvPr>
          <p:cNvSpPr txBox="1"/>
          <p:nvPr/>
        </p:nvSpPr>
        <p:spPr>
          <a:xfrm>
            <a:off x="4535045" y="3648707"/>
            <a:ext cx="4632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</a:t>
            </a:r>
            <a:r>
              <a:rPr lang="en-US" sz="1400" baseline="30000" dirty="0">
                <a:latin typeface="symbol" charset="2"/>
              </a:rPr>
              <a:t>t</a:t>
            </a:r>
            <a:r>
              <a:rPr lang="en-US" sz="1400" dirty="0"/>
              <a:t> 395 plane-channel (</a:t>
            </a:r>
            <a:r>
              <a:rPr lang="en-US" sz="1400" dirty="0" err="1"/>
              <a:t>Jofre</a:t>
            </a:r>
            <a:r>
              <a:rPr lang="en-US" sz="1400" dirty="0"/>
              <a:t>, Domino, </a:t>
            </a:r>
            <a:r>
              <a:rPr lang="en-US" sz="1400" dirty="0" err="1"/>
              <a:t>Iaccarino</a:t>
            </a:r>
            <a:r>
              <a:rPr lang="en-US" sz="1400" dirty="0"/>
              <a:t>, 2018)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A9007-404C-1C45-B799-E06196F2CF8C}"/>
              </a:ext>
            </a:extLst>
          </p:cNvPr>
          <p:cNvSpPr txBox="1"/>
          <p:nvPr/>
        </p:nvSpPr>
        <p:spPr>
          <a:xfrm>
            <a:off x="268089" y="6577012"/>
            <a:ext cx="604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www.itascainternational.com</a:t>
            </a:r>
            <a:r>
              <a:rPr lang="en-US" sz="1400" dirty="0"/>
              <a:t>/software/introduction-to-meshing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F929C-5516-7647-B6EA-DC8F62CBE956}"/>
              </a:ext>
            </a:extLst>
          </p:cNvPr>
          <p:cNvSpPr txBox="1"/>
          <p:nvPr/>
        </p:nvSpPr>
        <p:spPr>
          <a:xfrm>
            <a:off x="5678589" y="6264940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Often times, not!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605442F-2D58-9E4F-93FB-A681E0873C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264" y="4268556"/>
            <a:ext cx="2937727" cy="18045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A21CBFB-1B9C-6942-92E8-F7B07980B41C}"/>
              </a:ext>
            </a:extLst>
          </p:cNvPr>
          <p:cNvSpPr txBox="1"/>
          <p:nvPr/>
        </p:nvSpPr>
        <p:spPr>
          <a:xfrm>
            <a:off x="461477" y="3767546"/>
            <a:ext cx="4169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RANS-based backward facing step (Domino, 2012)</a:t>
            </a:r>
          </a:p>
        </p:txBody>
      </p:sp>
    </p:spTree>
    <p:extLst>
      <p:ext uri="{BB962C8B-B14F-4D97-AF65-F5344CB8AC3E}">
        <p14:creationId xmlns:p14="http://schemas.microsoft.com/office/powerpoint/2010/main" val="346428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Source Term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90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1CEF08-062D-7546-A35C-273BD2700476}"/>
              </a:ext>
            </a:extLst>
          </p:cNvPr>
          <p:cNvGrpSpPr/>
          <p:nvPr/>
        </p:nvGrpSpPr>
        <p:grpSpPr>
          <a:xfrm>
            <a:off x="4777286" y="3247724"/>
            <a:ext cx="2798972" cy="2247745"/>
            <a:chOff x="1008287" y="4149997"/>
            <a:chExt cx="2798972" cy="22477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24171-C31C-694A-94D9-B16041D7A572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7B1BA6-FDF5-DD44-B412-814F3B121099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3AB2F9-6ABB-DE4E-A45A-5A20E719121F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AF3E0-B456-1F4C-91D8-5EF818979C1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7AB962-2C3E-3B43-8C6F-AB54701E1156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E237D4-B9D3-8840-B5CD-6E1D2FC0AF23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4EB8A1-285F-2643-A89F-A98478522AE5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9BF006-B166-D24E-BA60-F8BCA50E581E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838267-4B13-3043-A84A-3B222434F3B6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A3D94125-E744-0E4E-9387-215201FAD80A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A37D5DD4-1C6C-7D4B-B43D-9D160D2AEDDD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932ABA28-61F1-3E46-A057-09FA91F30D0F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1C48619-CBD0-DD40-9F2E-BF809C15AADA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FBB755-9AF0-7B4E-97BF-6B24AC720D29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BE1609-D6E5-B84F-AA4B-2348766DE363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D6BE-8CA8-D94B-80F5-0C09041DF013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D10A01-9DD7-0D43-9D83-9B63E5C7000D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1E0AAB-25CF-024B-9BFE-F8FF371B49C7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45A14-4EC1-AA44-8B50-36CC91CB9715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303A7DE-F0A3-E948-BBF3-61C699873E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Source terms for FEM are assembled over an element loop</a:t>
            </a:r>
          </a:p>
          <a:p>
            <a:pPr>
              <a:buFont typeface="Arial" charset="0"/>
              <a:buChar char="•"/>
            </a:pPr>
            <a:r>
              <a:rPr lang="en-US" dirty="0"/>
              <a:t> In some cases, the source term is complex, i.e., includes gradients, which drives either a nodal assembly of these quantities to the nodes or local evaluation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1E7B4CF-6F37-5B41-8BE5-A463BC712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20"/>
          <a:stretch/>
        </p:blipFill>
        <p:spPr>
          <a:xfrm>
            <a:off x="1103184" y="3907493"/>
            <a:ext cx="2273300" cy="92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1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Advection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303A7DE-F0A3-E948-BBF3-61C699873E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Advection terms for FEM are assembled over an element loop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advection term can be integrated by parts, or not; moreover, the PDE can drive a non-conservative equation form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286BE70-BC67-9149-8F16-E05931F15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28" y="2529410"/>
            <a:ext cx="6172200" cy="1003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0CC8CD-C68E-DE4B-9DBD-46F2E8F9E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72" y="4204628"/>
            <a:ext cx="4013200" cy="93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ADD626-1BE3-314C-8005-6D0F637B1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008" y="5821289"/>
            <a:ext cx="4013200" cy="901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422656-C069-4E44-B67A-37F888DB328F}"/>
              </a:ext>
            </a:extLst>
          </p:cNvPr>
          <p:cNvSpPr txBox="1"/>
          <p:nvPr/>
        </p:nvSpPr>
        <p:spPr>
          <a:xfrm>
            <a:off x="6470117" y="2309173"/>
            <a:ext cx="2252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IBP – or not… </a:t>
            </a:r>
          </a:p>
          <a:p>
            <a:r>
              <a:rPr lang="en-US" dirty="0"/>
              <a:t>This is now a choice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BB880-BD5B-9041-89FC-3652A2B1A342}"/>
              </a:ext>
            </a:extLst>
          </p:cNvPr>
          <p:cNvSpPr txBox="1"/>
          <p:nvPr/>
        </p:nvSpPr>
        <p:spPr>
          <a:xfrm>
            <a:off x="58551" y="5084891"/>
            <a:ext cx="3066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Non-conserved form, like CVFEM, poses no complexity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B6D416A-55FD-D148-B908-2026FC55BAB8}"/>
              </a:ext>
            </a:extLst>
          </p:cNvPr>
          <p:cNvCxnSpPr/>
          <p:nvPr/>
        </p:nvCxnSpPr>
        <p:spPr>
          <a:xfrm>
            <a:off x="1491343" y="3630220"/>
            <a:ext cx="359228" cy="5744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1C23B079-09E3-E547-85BF-16F4AA725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7824" y="5160496"/>
            <a:ext cx="4747724" cy="9017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41CEF08-062D-7546-A35C-273BD2700476}"/>
              </a:ext>
            </a:extLst>
          </p:cNvPr>
          <p:cNvGrpSpPr/>
          <p:nvPr/>
        </p:nvGrpSpPr>
        <p:grpSpPr>
          <a:xfrm>
            <a:off x="6220300" y="3003644"/>
            <a:ext cx="2798972" cy="2247745"/>
            <a:chOff x="1008287" y="4149997"/>
            <a:chExt cx="2798972" cy="22477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24171-C31C-694A-94D9-B16041D7A572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7B1BA6-FDF5-DD44-B412-814F3B121099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3AB2F9-6ABB-DE4E-A45A-5A20E719121F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AF3E0-B456-1F4C-91D8-5EF818979C1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7AB962-2C3E-3B43-8C6F-AB54701E1156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E237D4-B9D3-8840-B5CD-6E1D2FC0AF23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4EB8A1-285F-2643-A89F-A98478522AE5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9BF006-B166-D24E-BA60-F8BCA50E581E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838267-4B13-3043-A84A-3B222434F3B6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A3D94125-E744-0E4E-9387-215201FAD80A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A37D5DD4-1C6C-7D4B-B43D-9D160D2AEDDD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932ABA28-61F1-3E46-A057-09FA91F30D0F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1C48619-CBD0-DD40-9F2E-BF809C15AADA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FBB755-9AF0-7B4E-97BF-6B24AC720D29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BE1609-D6E5-B84F-AA4B-2348766DE363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D6BE-8CA8-D94B-80F5-0C09041DF013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D10A01-9DD7-0D43-9D83-9B63E5C7000D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1E0AAB-25CF-024B-9BFE-F8FF371B49C7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45A14-4EC1-AA44-8B50-36CC91CB9715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717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diffusion, we will again use the nodal basis to support a diffusion operator</a:t>
            </a:r>
          </a:p>
          <a:p>
            <a:pPr>
              <a:buFont typeface="Arial" charset="0"/>
              <a:buChar char="•"/>
            </a:pPr>
            <a:r>
              <a:rPr lang="en-US" dirty="0"/>
              <a:t> Integration-by-parts is desired to remove the second-derivative requirement that would not be possibly for a linear basis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57658E-7AD7-5448-BE55-0CA612D7D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879" y="2599318"/>
            <a:ext cx="3390900" cy="2425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C864FB-6118-444A-B3A4-0DAADAAB5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191" y="2635504"/>
            <a:ext cx="2514600" cy="1638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2F7E08-31A6-B944-8E20-744A868EC3A2}"/>
              </a:ext>
            </a:extLst>
          </p:cNvPr>
          <p:cNvSpPr txBox="1"/>
          <p:nvPr/>
        </p:nvSpPr>
        <p:spPr>
          <a:xfrm>
            <a:off x="740414" y="6355885"/>
            <a:ext cx="7640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the FEM approach is absent any non-orthogonality corrections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6571CE-E142-0240-B994-B8EC0BC1788B}"/>
              </a:ext>
            </a:extLst>
          </p:cNvPr>
          <p:cNvGrpSpPr/>
          <p:nvPr/>
        </p:nvGrpSpPr>
        <p:grpSpPr>
          <a:xfrm>
            <a:off x="487466" y="2596766"/>
            <a:ext cx="2798972" cy="2247745"/>
            <a:chOff x="1008287" y="4149997"/>
            <a:chExt cx="2798972" cy="224774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4C105E-5C96-8240-839F-B0FF824C9023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A5A09E-98E9-1A4F-8E5E-C88525198F65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3FC45A-5ED5-0B45-B156-2011432B8277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FAAC26-6866-5143-8057-3A5B5ECF384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20DBDC2-BA2E-AF42-AC7E-311F67AB4CC2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DB3547-767D-8A4B-B61D-7C0E122BE649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CA97261-4D31-194E-ADFF-956F6FF8A2EB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6232615-3A38-514A-B8D7-66E4DDC21923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B37D88C-6C8D-8E40-805E-5A75F45F0F43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1013DBE4-B516-5842-88DF-1995398BD635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Diamond 23">
              <a:extLst>
                <a:ext uri="{FF2B5EF4-FFF2-40B4-BE49-F238E27FC236}">
                  <a16:creationId xmlns:a16="http://schemas.microsoft.com/office/drawing/2014/main" id="{0584C329-91AD-3E4D-8C3A-2BCB5D303EE2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Diamond 24">
              <a:extLst>
                <a:ext uri="{FF2B5EF4-FFF2-40B4-BE49-F238E27FC236}">
                  <a16:creationId xmlns:a16="http://schemas.microsoft.com/office/drawing/2014/main" id="{1D504F13-173B-2A45-A7CE-4FCB0B0264B9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Diamond 25">
              <a:extLst>
                <a:ext uri="{FF2B5EF4-FFF2-40B4-BE49-F238E27FC236}">
                  <a16:creationId xmlns:a16="http://schemas.microsoft.com/office/drawing/2014/main" id="{15B58FB8-FE89-404C-8080-27FE4C4FEF70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AB53828-9B3C-A84E-BD3A-496E4465E8A8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8938E14-F802-8645-95F6-E7F1188EDCCB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EE85446-EB33-224F-90C2-81332036ABA1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A5ACF9-2B08-0646-A3CD-7D1496AE6EF5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70DF70-61C3-3F44-BB33-6E1BEE9BDF0B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83E14B6-425C-C243-9479-558C4C12AA74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F100CF7-1BE3-1141-BF26-7E51E73FA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898" y="5134369"/>
            <a:ext cx="52070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53EC-B546-9847-A1D0-37E0CD96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 Integration: Physical to Transformed Space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70744-3EDD-074F-A1F0-ED13E37E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93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CCDBD8-CD36-6240-A026-1489A6609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77" y="1815208"/>
            <a:ext cx="4992558" cy="197486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04E8A8-0160-6C4B-A92F-CBB06AF6C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363092" cy="3306153"/>
          </a:xfrm>
        </p:spPr>
        <p:txBody>
          <a:bodyPr>
            <a:normAutofit/>
          </a:bodyPr>
          <a:lstStyle/>
          <a:p>
            <a:r>
              <a:rPr lang="en-US" dirty="0"/>
              <a:t>Let us define a </a:t>
            </a:r>
            <a:r>
              <a:rPr lang="en-US" i="1" u="sng" dirty="0"/>
              <a:t>linear</a:t>
            </a:r>
            <a:r>
              <a:rPr lang="en-US" dirty="0"/>
              <a:t> basis over a representative two-dimensional quadrilateral with </a:t>
            </a:r>
            <a:r>
              <a:rPr lang="en-US" dirty="0" err="1"/>
              <a:t>iso</a:t>
            </a:r>
            <a:r>
              <a:rPr lang="en-US" dirty="0"/>
              <a:t>-parametric range of </a:t>
            </a:r>
            <a:r>
              <a:rPr lang="en-US" dirty="0">
                <a:latin typeface="Symbol" pitchFamily="2" charset="2"/>
              </a:rPr>
              <a:t>x</a:t>
            </a:r>
            <a:r>
              <a:rPr lang="en-US" dirty="0"/>
              <a:t>: -1:+1 and </a:t>
            </a:r>
            <a:r>
              <a:rPr lang="en-US" dirty="0">
                <a:latin typeface="Symbol" pitchFamily="2" charset="2"/>
              </a:rPr>
              <a:t>h</a:t>
            </a:r>
            <a:r>
              <a:rPr lang="en-US" dirty="0"/>
              <a:t>: -1:+1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711FC1-B276-C345-BB91-E0C43B88D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934" y="2431007"/>
            <a:ext cx="2664651" cy="6889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3FE08D-CE61-1D45-8BDE-D1DF538DE1C8}"/>
              </a:ext>
            </a:extLst>
          </p:cNvPr>
          <p:cNvSpPr txBox="1"/>
          <p:nvPr/>
        </p:nvSpPr>
        <p:spPr>
          <a:xfrm>
            <a:off x="5721513" y="1896046"/>
            <a:ext cx="297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 Evaluate an integral: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F1FCB70-EC22-AA44-8C51-E04B48A50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524" y="3727030"/>
            <a:ext cx="2933241" cy="6858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476BDFF-3F79-0946-AFB9-AEDC94785302}"/>
              </a:ext>
            </a:extLst>
          </p:cNvPr>
          <p:cNvSpPr txBox="1"/>
          <p:nvPr/>
        </p:nvSpPr>
        <p:spPr>
          <a:xfrm>
            <a:off x="5735700" y="3226457"/>
            <a:ext cx="22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of variables: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BF0CB1E-BD53-F249-8093-32A8E8254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466" y="4286537"/>
            <a:ext cx="2617076" cy="6858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2EEE912-C3F5-1346-9C24-8F1FFAA7F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924" y="3927346"/>
            <a:ext cx="1963497" cy="125297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3ABDA74-61B9-4E45-A669-E9446159ABD8}"/>
              </a:ext>
            </a:extLst>
          </p:cNvPr>
          <p:cNvSpPr txBox="1"/>
          <p:nvPr/>
        </p:nvSpPr>
        <p:spPr>
          <a:xfrm>
            <a:off x="433605" y="3721860"/>
            <a:ext cx="1829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Transformation: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130968-A564-E14B-9C7D-0109D13A1EB1}"/>
              </a:ext>
            </a:extLst>
          </p:cNvPr>
          <p:cNvSpPr txBox="1"/>
          <p:nvPr/>
        </p:nvSpPr>
        <p:spPr>
          <a:xfrm>
            <a:off x="433605" y="5098082"/>
            <a:ext cx="517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|</a:t>
            </a:r>
            <a:r>
              <a:rPr lang="en-US" b="1" dirty="0"/>
              <a:t>J</a:t>
            </a:r>
            <a:r>
              <a:rPr lang="en-US" dirty="0"/>
              <a:t>| is determinant of the transformation matrix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A62D842-B22A-6145-8734-5BB4F891C1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455" y="5532797"/>
            <a:ext cx="2434779" cy="63319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FD59CFC-85B2-D445-88D9-C645512AC7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6576" y="6046695"/>
            <a:ext cx="5714523" cy="81741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205D068-270E-EE4F-BBAA-17AE21C13FE4}"/>
              </a:ext>
            </a:extLst>
          </p:cNvPr>
          <p:cNvSpPr txBox="1"/>
          <p:nvPr/>
        </p:nvSpPr>
        <p:spPr>
          <a:xfrm>
            <a:off x="563671" y="6388274"/>
            <a:ext cx="1746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weight </a:t>
            </a:r>
            <a:r>
              <a:rPr lang="en-US" dirty="0" err="1"/>
              <a:t>w</a:t>
            </a:r>
            <a:r>
              <a:rPr lang="en-US" baseline="-25000" dirty="0" err="1"/>
              <a:t>g</a:t>
            </a:r>
            <a:endParaRPr lang="en-US" baseline="-250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496004B-1EA9-5642-965C-05190EA388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7861" y="4914418"/>
            <a:ext cx="21971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8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 Discretization Kernels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Time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https://github.com/NaluCFD/Nalu/blob/master/src/kernel/ScalarMassFemKernel.C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Advection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https://github.com/NaluCFD/Nalu/blob/master/src/kernel/ScalarAdvFemKernel.C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Diffusion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https://github.com/NaluCFD/Nalu/blob/master/src/kernel/ScalarDiffFemKernel.C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987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50695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FEM provides a machinery to provide accurate </a:t>
            </a:r>
            <a:r>
              <a:rPr lang="en-US" dirty="0" err="1"/>
              <a:t>discretizations</a:t>
            </a:r>
            <a:r>
              <a:rPr lang="en-US" dirty="0"/>
              <a:t> on non-ideal meshes, however, the same diffusion operator suffers on high-aspect ratio meshes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CVFEM is a hybrid method that contains the likeable attributes of both FV and FEM (same high-aspect ratio diffusion operator finding)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48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96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Common low-Mach Discretization Approaches: Comparisons</a:t>
            </a:r>
          </a:p>
        </p:txBody>
      </p:sp>
    </p:spTree>
    <p:extLst>
      <p:ext uri="{BB962C8B-B14F-4D97-AF65-F5344CB8AC3E}">
        <p14:creationId xmlns:p14="http://schemas.microsoft.com/office/powerpoint/2010/main" val="358347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Philosophy: Bridges, not Walls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119063" indent="-111125">
              <a:buFont typeface="Arial" charset="0"/>
              <a:buChar char="•"/>
            </a:pPr>
            <a:r>
              <a:rPr lang="en-US" dirty="0"/>
              <a:t>Me469 Tenant: Let’s work to understand how each method relate to one another</a:t>
            </a:r>
          </a:p>
        </p:txBody>
      </p:sp>
      <p:pic>
        <p:nvPicPr>
          <p:cNvPr id="15" name="Picture 10" descr="archipelago_large.jpg">
            <a:extLst>
              <a:ext uri="{FF2B5EF4-FFF2-40B4-BE49-F238E27FC236}">
                <a16:creationId xmlns:a16="http://schemas.microsoft.com/office/drawing/2014/main" id="{9DB272E4-ED76-CA46-905C-B1BD87C48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153" y="1921326"/>
            <a:ext cx="688975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2">
            <a:extLst>
              <a:ext uri="{FF2B5EF4-FFF2-40B4-BE49-F238E27FC236}">
                <a16:creationId xmlns:a16="http://schemas.microsoft.com/office/drawing/2014/main" id="{00FE3A26-C3AD-B848-BD7B-3EF0D0C424F0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4989966" y="3315151"/>
            <a:ext cx="627062" cy="142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Right Triangle 14">
            <a:extLst>
              <a:ext uri="{FF2B5EF4-FFF2-40B4-BE49-F238E27FC236}">
                <a16:creationId xmlns:a16="http://schemas.microsoft.com/office/drawing/2014/main" id="{FB9BD79A-BFA7-EF44-AB06-3CC4307F5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6353" y="3008764"/>
            <a:ext cx="1270000" cy="385762"/>
          </a:xfrm>
          <a:prstGeom prst="rtTriangle">
            <a:avLst/>
          </a:prstGeom>
          <a:solidFill>
            <a:srgbClr val="CCFFCC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BD1CFB71-FF10-C94E-9AAB-8EF13FD045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3491" y="3080201"/>
            <a:ext cx="5635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FVM</a:t>
            </a:r>
          </a:p>
        </p:txBody>
      </p:sp>
      <p:cxnSp>
        <p:nvCxnSpPr>
          <p:cNvPr id="20" name="Straight Connector 16">
            <a:extLst>
              <a:ext uri="{FF2B5EF4-FFF2-40B4-BE49-F238E27FC236}">
                <a16:creationId xmlns:a16="http://schemas.microsoft.com/office/drawing/2014/main" id="{83882B04-BEF0-2B44-B7BC-BEA4626103CB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3302454" y="4737551"/>
            <a:ext cx="627062" cy="142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Straight Connector 22">
            <a:extLst>
              <a:ext uri="{FF2B5EF4-FFF2-40B4-BE49-F238E27FC236}">
                <a16:creationId xmlns:a16="http://schemas.microsoft.com/office/drawing/2014/main" id="{7721C994-1B9A-A34E-8A33-3C4554B669F8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5771016" y="5864676"/>
            <a:ext cx="627062" cy="142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Right Triangle 23">
            <a:extLst>
              <a:ext uri="{FF2B5EF4-FFF2-40B4-BE49-F238E27FC236}">
                <a16:creationId xmlns:a16="http://schemas.microsoft.com/office/drawing/2014/main" id="{546897C7-D0FA-294D-8705-0474A750D5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7403" y="5558289"/>
            <a:ext cx="1270000" cy="385762"/>
          </a:xfrm>
          <a:prstGeom prst="rtTriangle">
            <a:avLst/>
          </a:prstGeom>
          <a:solidFill>
            <a:schemeClr val="accent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id="{DB5D39BB-8978-4848-8CD2-D0545E562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4541" y="5658301"/>
            <a:ext cx="7032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GFEM</a:t>
            </a:r>
          </a:p>
        </p:txBody>
      </p:sp>
      <p:cxnSp>
        <p:nvCxnSpPr>
          <p:cNvPr id="30" name="Straight Connector 31">
            <a:extLst>
              <a:ext uri="{FF2B5EF4-FFF2-40B4-BE49-F238E27FC236}">
                <a16:creationId xmlns:a16="http://schemas.microsoft.com/office/drawing/2014/main" id="{976DED83-F6C5-A64E-AD7F-1CE7CE24856F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5127285" y="4223995"/>
            <a:ext cx="628650" cy="142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" name="Right Triangle 32">
            <a:extLst>
              <a:ext uri="{FF2B5EF4-FFF2-40B4-BE49-F238E27FC236}">
                <a16:creationId xmlns:a16="http://schemas.microsoft.com/office/drawing/2014/main" id="{57BDA4C8-8018-764A-945F-011CF46186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466" y="3916814"/>
            <a:ext cx="1270000" cy="385762"/>
          </a:xfrm>
          <a:prstGeom prst="rtTriangl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2" name="TextBox 33">
            <a:extLst>
              <a:ext uri="{FF2B5EF4-FFF2-40B4-BE49-F238E27FC236}">
                <a16:creationId xmlns:a16="http://schemas.microsoft.com/office/drawing/2014/main" id="{270F073C-0998-5744-9479-EEB61040E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1603" y="4031114"/>
            <a:ext cx="812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CVFEM</a:t>
            </a:r>
          </a:p>
        </p:txBody>
      </p:sp>
      <p:cxnSp>
        <p:nvCxnSpPr>
          <p:cNvPr id="33" name="Straight Connector 36">
            <a:extLst>
              <a:ext uri="{FF2B5EF4-FFF2-40B4-BE49-F238E27FC236}">
                <a16:creationId xmlns:a16="http://schemas.microsoft.com/office/drawing/2014/main" id="{CF5EC856-5A15-2145-B84F-9B426EE465D0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4955041" y="5105851"/>
            <a:ext cx="1625600" cy="657225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Straight Connector 37">
            <a:extLst>
              <a:ext uri="{FF2B5EF4-FFF2-40B4-BE49-F238E27FC236}">
                <a16:creationId xmlns:a16="http://schemas.microsoft.com/office/drawing/2014/main" id="{6DAAC680-2D80-3F4A-823D-A4311898CE6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651703" y="4578801"/>
            <a:ext cx="1844675" cy="536575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Right Triangle 17">
            <a:extLst>
              <a:ext uri="{FF2B5EF4-FFF2-40B4-BE49-F238E27FC236}">
                <a16:creationId xmlns:a16="http://schemas.microsoft.com/office/drawing/2014/main" id="{1C199BAD-747B-9B43-8759-C08A24621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8841" y="4431164"/>
            <a:ext cx="1270000" cy="385762"/>
          </a:xfrm>
          <a:prstGeom prst="rtTriangle">
            <a:avLst/>
          </a:prstGeom>
          <a:solidFill>
            <a:srgbClr val="008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8" name="TextBox 18">
            <a:extLst>
              <a:ext uri="{FF2B5EF4-FFF2-40B4-BE49-F238E27FC236}">
                <a16:creationId xmlns:a16="http://schemas.microsoft.com/office/drawing/2014/main" id="{3FAFF273-A074-C54E-9220-912AE4623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1703" y="4488314"/>
            <a:ext cx="423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FD</a:t>
            </a:r>
          </a:p>
        </p:txBody>
      </p:sp>
      <p:cxnSp>
        <p:nvCxnSpPr>
          <p:cNvPr id="39" name="Straight Connector 44">
            <a:extLst>
              <a:ext uri="{FF2B5EF4-FFF2-40B4-BE49-F238E27FC236}">
                <a16:creationId xmlns:a16="http://schemas.microsoft.com/office/drawing/2014/main" id="{100D08E6-9CC4-3C4C-BB5B-73D4917CCBC4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4892335" y="4031907"/>
            <a:ext cx="946150" cy="119063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74528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Laminar Backstep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98</a:t>
            </a:fld>
            <a:endParaRPr lang="en-US" dirty="0"/>
          </a:p>
        </p:txBody>
      </p:sp>
      <p:pic>
        <p:nvPicPr>
          <p:cNvPr id="7" name="Picture 10" descr="backstepSmallRe.jpg">
            <a:extLst>
              <a:ext uri="{FF2B5EF4-FFF2-40B4-BE49-F238E27FC236}">
                <a16:creationId xmlns:a16="http://schemas.microsoft.com/office/drawing/2014/main" id="{729A8A8C-0015-0C49-8D70-733130105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3444875"/>
            <a:ext cx="3300413" cy="201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1" descr="backstepFuegoAria.jpg">
            <a:extLst>
              <a:ext uri="{FF2B5EF4-FFF2-40B4-BE49-F238E27FC236}">
                <a16:creationId xmlns:a16="http://schemas.microsoft.com/office/drawing/2014/main" id="{437F455F-05D2-3B40-96D4-B7F257121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675" y="2493963"/>
            <a:ext cx="4297363" cy="381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13">
            <a:extLst>
              <a:ext uri="{FF2B5EF4-FFF2-40B4-BE49-F238E27FC236}">
                <a16:creationId xmlns:a16="http://schemas.microsoft.com/office/drawing/2014/main" id="{B386E912-BAB7-C047-B6C1-E7A716CBCD43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968376" y="4514850"/>
            <a:ext cx="1649412" cy="206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Rectangle 5">
            <a:extLst>
              <a:ext uri="{FF2B5EF4-FFF2-40B4-BE49-F238E27FC236}">
                <a16:creationId xmlns:a16="http://schemas.microsoft.com/office/drawing/2014/main" id="{3378B3EF-15BF-7A49-9477-75EB2783A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713" y="5487988"/>
            <a:ext cx="3562350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X-component of velocity</a:t>
            </a:r>
          </a:p>
          <a:p>
            <a:r>
              <a:rPr lang="en-US" altLang="en-US"/>
              <a:t>Vertical line represents one-D </a:t>
            </a:r>
          </a:p>
          <a:p>
            <a:r>
              <a:rPr lang="en-US" altLang="en-US"/>
              <a:t>line plot location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23E0848-2355-1445-89DB-D0F52AE0C8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119063" indent="-111125">
              <a:buFont typeface="Arial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Laminar back step (Re = 389 based on step height) comparing two code implementations for CVFEM (Sierra/Fuego and Sierra Aria), FEM (within Aria – here termed, “hybrid” FEM, or HFEM – essentially, the same low-Mach CVFEM approach with full integration-by-parts).</a:t>
            </a:r>
          </a:p>
        </p:txBody>
      </p:sp>
    </p:spTree>
    <p:extLst>
      <p:ext uri="{BB962C8B-B14F-4D97-AF65-F5344CB8AC3E}">
        <p14:creationId xmlns:p14="http://schemas.microsoft.com/office/powerpoint/2010/main" val="234968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Laminar Jet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99</a:t>
            </a:fld>
            <a:endParaRPr lang="en-US" dirty="0"/>
          </a:p>
        </p:txBody>
      </p:sp>
      <p:pic>
        <p:nvPicPr>
          <p:cNvPr id="10" name="Picture 4" descr="hfem2dOpenJet.jpg">
            <a:extLst>
              <a:ext uri="{FF2B5EF4-FFF2-40B4-BE49-F238E27FC236}">
                <a16:creationId xmlns:a16="http://schemas.microsoft.com/office/drawing/2014/main" id="{9BBCF618-39C3-2A49-B3C8-8C921BD0F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6" r="40791"/>
          <a:stretch>
            <a:fillRect/>
          </a:stretch>
        </p:blipFill>
        <p:spPr bwMode="auto">
          <a:xfrm>
            <a:off x="915988" y="2189163"/>
            <a:ext cx="1944687" cy="363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1BBADCF3-6ABF-0844-BE27-9343EA809A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38" y="5895975"/>
            <a:ext cx="29035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Y-component of velocity</a:t>
            </a:r>
          </a:p>
        </p:txBody>
      </p:sp>
      <p:pic>
        <p:nvPicPr>
          <p:cNvPr id="12" name="Picture 6" descr="2dOpenJetCompare.jpg">
            <a:extLst>
              <a:ext uri="{FF2B5EF4-FFF2-40B4-BE49-F238E27FC236}">
                <a16:creationId xmlns:a16="http://schemas.microsoft.com/office/drawing/2014/main" id="{785C98A4-C620-1443-8E4D-DAA971F99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713" y="1917700"/>
            <a:ext cx="4852987" cy="431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683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4810</TotalTime>
  <Words>8368</Words>
  <Application>Microsoft Macintosh PowerPoint</Application>
  <PresentationFormat>On-screen Show (4:3)</PresentationFormat>
  <Paragraphs>1426</Paragraphs>
  <Slides>104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7" baseType="lpstr">
      <vt:lpstr>Arial</vt:lpstr>
      <vt:lpstr>Calibri</vt:lpstr>
      <vt:lpstr>Cambria Math</vt:lpstr>
      <vt:lpstr>Courier</vt:lpstr>
      <vt:lpstr>Garamond</vt:lpstr>
      <vt:lpstr>Gill Sans MT</vt:lpstr>
      <vt:lpstr>symbol</vt:lpstr>
      <vt:lpstr>symbol</vt:lpstr>
      <vt:lpstr>Times</vt:lpstr>
      <vt:lpstr>Trebuchet MS</vt:lpstr>
      <vt:lpstr>Wingdings</vt:lpstr>
      <vt:lpstr>Sandia2018_4x3</vt:lpstr>
      <vt:lpstr>Equation</vt:lpstr>
      <vt:lpstr>PowerPoint Presentation</vt:lpstr>
      <vt:lpstr>Common low-Mach Discretization Approaches: Outline</vt:lpstr>
      <vt:lpstr>Introducing a Mesh over Heart Domain, W</vt:lpstr>
      <vt:lpstr>Introducing a [Finite Difference] Mesh over Heart Domain, W</vt:lpstr>
      <vt:lpstr>Introducing a [Finite Difference] Mesh over Heart Domain, W</vt:lpstr>
      <vt:lpstr>Introducing a [Structured Mesh] over Heart Domain, W; </vt:lpstr>
      <vt:lpstr>Introducing a [Structured Mesh] over Heart Domain, W; </vt:lpstr>
      <vt:lpstr>Introducing a [Structured Mesh] over Heart Domain, W; </vt:lpstr>
      <vt:lpstr>Structured vs Unstructured</vt:lpstr>
      <vt:lpstr>In Fairness….  The Carbon-Capture Multidisciplinary Simulation Center </vt:lpstr>
      <vt:lpstr>Introducing a Mesh over Heart Domain, W</vt:lpstr>
      <vt:lpstr>Introducing a Mesh over Heart Domain, W</vt:lpstr>
      <vt:lpstr>Data Structure Ramifications</vt:lpstr>
      <vt:lpstr>Integration Over the Domain</vt:lpstr>
      <vt:lpstr>Mesh-based Methods Basic Concept: Sub-divide domain into Finite Elements and Numerically Integrate</vt:lpstr>
      <vt:lpstr>Re-visiting the Underlying Basis: Vertex-centered</vt:lpstr>
      <vt:lpstr>Re-visiting the Underlying Basis: Vertex-centered</vt:lpstr>
      <vt:lpstr>Re-visiting the Underlying Basis: Cell-centered</vt:lpstr>
      <vt:lpstr>Re-visiting the Underlying Basis: Polynomial Promotion</vt:lpstr>
      <vt:lpstr>Example of a Quadratic Basis Function</vt:lpstr>
      <vt:lpstr>Example of a Quadratic Basis Function</vt:lpstr>
      <vt:lpstr>Reality: Meshing time for complex applications remains a significant bottleneck!</vt:lpstr>
      <vt:lpstr>Examples of Various Topologies</vt:lpstr>
      <vt:lpstr>Fundamentals of Discretization (Review)</vt:lpstr>
      <vt:lpstr>The Finite Element Method (FEM)</vt:lpstr>
      <vt:lpstr>The Hybrid Control-Volume Finite Element Method (CVFEM)</vt:lpstr>
      <vt:lpstr>Control-Volume Finite Element Method Attributes</vt:lpstr>
      <vt:lpstr>Dual Volume Definitions for Hybrid Meshes</vt:lpstr>
      <vt:lpstr>Equal Order Interpolation Edge-Based Vertex-Centered (EBVC) Finite Volume</vt:lpstr>
      <vt:lpstr>Equal Order Interpolation Edge-Based Vertex-Centered (EBVC) Finite Volume</vt:lpstr>
      <vt:lpstr>Equal Order Interpolation Edge-Based Vertex-Centered (EBVC) Finite Volume</vt:lpstr>
      <vt:lpstr>Equal-Order Interpolation Cell-Centered (CC) Finite Volume</vt:lpstr>
      <vt:lpstr>Typical Failings for Two-State Discretization Methods</vt:lpstr>
      <vt:lpstr>Classic Staggered Finite Volume</vt:lpstr>
      <vt:lpstr>Attributes of a Staggered Scheme</vt:lpstr>
      <vt:lpstr>An Informal Survey….</vt:lpstr>
      <vt:lpstr>An Informal Survey….</vt:lpstr>
      <vt:lpstr>An Informal Survey….</vt:lpstr>
      <vt:lpstr>Hybrid Meshes, Even for LES!</vt:lpstr>
      <vt:lpstr>Recent Generalized Unstructured Findings</vt:lpstr>
      <vt:lpstr>A Note on Parallelism… Vertex-based</vt:lpstr>
      <vt:lpstr>A Note on Parallelism… Vertex-based</vt:lpstr>
      <vt:lpstr>A Note on Parallelism… Aura-based; View from P0</vt:lpstr>
      <vt:lpstr>A Note on Parallelism… Aura-based; View from P1</vt:lpstr>
      <vt:lpstr>Common low-Mach Discretization Approaches: Conclusions</vt:lpstr>
      <vt:lpstr>PowerPoint Presentation</vt:lpstr>
      <vt:lpstr>Review of Discretization Options</vt:lpstr>
      <vt:lpstr>Model Passive Scalar Transport</vt:lpstr>
      <vt:lpstr>Model Passive Scalar Transport; Heaviside Test Function</vt:lpstr>
      <vt:lpstr>Model Passive Scalar Transport: Fully Implicit</vt:lpstr>
      <vt:lpstr>Model Passive Scalar Transport: Fully Implicit</vt:lpstr>
      <vt:lpstr>Model Passive Scalar Transport: Coupling</vt:lpstr>
      <vt:lpstr>Model Passive Scalar Transport: Coupling</vt:lpstr>
      <vt:lpstr>Deep Dive on EBVC: Example Case</vt:lpstr>
      <vt:lpstr>Deep Dive on EBVC: Example Viz (Passive Scalar)</vt:lpstr>
      <vt:lpstr>Some Interesting Configurations: Flow Parameters</vt:lpstr>
      <vt:lpstr>Some Interesting Configurations</vt:lpstr>
      <vt:lpstr>Deep Dive on EBVC</vt:lpstr>
      <vt:lpstr>Deep Dive on EBVC: Node and Edge-loops</vt:lpstr>
      <vt:lpstr>Deep Dive on EBVC: Implicit Time Discretization</vt:lpstr>
      <vt:lpstr>Deep Dive on EBVC: Implicit Time Discretization (Code)</vt:lpstr>
      <vt:lpstr>Deep Dive on EBVC: Source Term Discretization</vt:lpstr>
      <vt:lpstr>Deep Dive on EBVC: Source Term Discretization (Code)</vt:lpstr>
      <vt:lpstr>Deep Dive on EBVC: Advection Discretization (no stabilization)</vt:lpstr>
      <vt:lpstr>Deep Dive on EBVC: Advection Discretization (Code)</vt:lpstr>
      <vt:lpstr>Upwind Operators </vt:lpstr>
      <vt:lpstr>Pseudo Higher-order Upwind </vt:lpstr>
      <vt:lpstr>Deep Dive on EBVC: Diffusion Discretization</vt:lpstr>
      <vt:lpstr>Deep Dive on EBVC: Diffusion Discretization</vt:lpstr>
      <vt:lpstr>Deep Dive on EBVC: Diffusion Discretization (code)</vt:lpstr>
      <vt:lpstr>Types of Boundary Conditions</vt:lpstr>
      <vt:lpstr>Common low-Mach Discretization Approaches: Conclusions</vt:lpstr>
      <vt:lpstr>PowerPoint Presentation</vt:lpstr>
      <vt:lpstr>Deep Dive on CVFEM</vt:lpstr>
      <vt:lpstr>Deep Dive on CVFEM: Element-loops</vt:lpstr>
      <vt:lpstr>Deep Dive on CVFEM: Implicit Time Discretization</vt:lpstr>
      <vt:lpstr>Deep Dive on CVFEM: Implicit Time Discretization</vt:lpstr>
      <vt:lpstr>Deep Dive on CVFEM: Implicit Time Discretization (Code)</vt:lpstr>
      <vt:lpstr>Deep Dive on CVFEM: Source Term Discretization</vt:lpstr>
      <vt:lpstr>Deep Dive on CVFEM: Source Term Discretization (Code)</vt:lpstr>
      <vt:lpstr>Deep Dive on CVFEM: Advection Discretization (no stabilization)</vt:lpstr>
      <vt:lpstr>Deep Dive on CVFEM: Advection Discretization Non-Conserved Form</vt:lpstr>
      <vt:lpstr>Deep Dive on CVFEM: Advection Discretization (Code)</vt:lpstr>
      <vt:lpstr>Deep Dive on CVFEM: Diffusion Discretization</vt:lpstr>
      <vt:lpstr>Deep Dive on CVFEM: Diffusion Discretization (code)</vt:lpstr>
      <vt:lpstr>Deep Dive on Nodal Gradient Operator: An Alternative View</vt:lpstr>
      <vt:lpstr>Deep Dive on FEM</vt:lpstr>
      <vt:lpstr>Deep Dive on FEM: Element-loops</vt:lpstr>
      <vt:lpstr>Deep Dive on FEM: Implicit Time Discretization</vt:lpstr>
      <vt:lpstr>Deep Dive on FEM: Source Term Discretization</vt:lpstr>
      <vt:lpstr>Deep Dive on FEM: Advection Discretization</vt:lpstr>
      <vt:lpstr>Deep Dive on FEM: Diffusion Discretization</vt:lpstr>
      <vt:lpstr>Element Integration: Physical to Transformed Space</vt:lpstr>
      <vt:lpstr>Deep Dive on FEM:  Discretization Kernels (Code)</vt:lpstr>
      <vt:lpstr>Common low-Mach Discretization Approaches: Conclusions</vt:lpstr>
      <vt:lpstr>PowerPoint Presentation</vt:lpstr>
      <vt:lpstr>Philosophy: Bridges, not Walls</vt:lpstr>
      <vt:lpstr>Laminar Backstep</vt:lpstr>
      <vt:lpstr>Laminar Jet</vt:lpstr>
      <vt:lpstr>Order-of-Accuracy</vt:lpstr>
      <vt:lpstr>Isothermal Taylor-Vortex Decay</vt:lpstr>
      <vt:lpstr>Non-Conformal Laplace Verification</vt:lpstr>
      <vt:lpstr>Hybrid Meshes, Even for LES!</vt:lpstr>
      <vt:lpstr>5m JP-8 Pool Fire Validation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Domino, Stefan Paul</cp:lastModifiedBy>
  <cp:revision>226</cp:revision>
  <cp:lastPrinted>2021-04-20T15:48:42Z</cp:lastPrinted>
  <dcterms:created xsi:type="dcterms:W3CDTF">2017-10-14T01:15:26Z</dcterms:created>
  <dcterms:modified xsi:type="dcterms:W3CDTF">2022-04-18T14:43:09Z</dcterms:modified>
</cp:coreProperties>
</file>